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4" r:id="rId2"/>
    <p:sldMasterId id="2147483665" r:id="rId3"/>
    <p:sldMasterId id="2147483667" r:id="rId4"/>
    <p:sldMasterId id="2147483669" r:id="rId5"/>
    <p:sldMasterId id="2147483672" r:id="rId6"/>
    <p:sldMasterId id="2147483675" r:id="rId7"/>
  </p:sldMasterIdLst>
  <p:notesMasterIdLst>
    <p:notesMasterId r:id="rId21"/>
  </p:notesMasterIdLst>
  <p:sldIdLst>
    <p:sldId id="270" r:id="rId8"/>
    <p:sldId id="307" r:id="rId9"/>
    <p:sldId id="309" r:id="rId10"/>
    <p:sldId id="311" r:id="rId11"/>
    <p:sldId id="312" r:id="rId12"/>
    <p:sldId id="313" r:id="rId13"/>
    <p:sldId id="331" r:id="rId14"/>
    <p:sldId id="321" r:id="rId15"/>
    <p:sldId id="318" r:id="rId16"/>
    <p:sldId id="326" r:id="rId17"/>
    <p:sldId id="329" r:id="rId18"/>
    <p:sldId id="332" r:id="rId19"/>
    <p:sldId id="327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9" autoAdjust="0"/>
    <p:restoredTop sz="94080" autoAdjust="0"/>
  </p:normalViewPr>
  <p:slideViewPr>
    <p:cSldViewPr snapToGrid="0">
      <p:cViewPr varScale="1">
        <p:scale>
          <a:sx n="86" d="100"/>
          <a:sy n="86" d="100"/>
        </p:scale>
        <p:origin x="108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viewProps" Target="view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78D210-F798-418A-AD7F-97AE312C6FA4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C52A56-38B2-4380-983F-7A5482AC40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531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C52A56-38B2-4380-983F-7A5482AC40E1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39866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C52A56-38B2-4380-983F-7A5482AC40E1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23604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C52A56-38B2-4380-983F-7A5482AC40E1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81875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C52A56-38B2-4380-983F-7A5482AC40E1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26074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C52A56-38B2-4380-983F-7A5482AC40E1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15817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C52A56-38B2-4380-983F-7A5482AC40E1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56283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C52A56-38B2-4380-983F-7A5482AC40E1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5808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C52A56-38B2-4380-983F-7A5482AC40E1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04597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C52A56-38B2-4380-983F-7A5482AC40E1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51211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C52A56-38B2-4380-983F-7A5482AC40E1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46476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C52A56-38B2-4380-983F-7A5482AC40E1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55995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C52A56-38B2-4380-983F-7A5482AC40E1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3573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719666" y="2827365"/>
            <a:ext cx="7615767" cy="1583916"/>
          </a:xfrm>
          <a:prstGeom prst="rect">
            <a:avLst/>
          </a:prstGeom>
        </p:spPr>
        <p:txBody>
          <a:bodyPr lIns="0" tIns="0" rIns="0" bIns="0"/>
          <a:lstStyle>
            <a:lvl1pPr>
              <a:defRPr sz="3597" b="1">
                <a:solidFill>
                  <a:srgbClr val="404040"/>
                </a:solidFill>
                <a:latin typeface="+mn-lt"/>
              </a:defRPr>
            </a:lvl1pPr>
          </a:lstStyle>
          <a:p>
            <a:pPr marL="0" marR="0" lvl="0" indent="0" defTabSz="121807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597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Arial"/>
              </a:rPr>
              <a:t>Тема презентации</a:t>
            </a:r>
            <a:endParaRPr kumimoji="0" lang="en-US" sz="3597" b="1" i="0" u="none" strike="noStrike" kern="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719666" y="5059671"/>
            <a:ext cx="7615767" cy="37922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65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r>
              <a:rPr lang="ru-RU" dirty="0">
                <a:latin typeface="Arial" pitchFamily="34" charset="0"/>
                <a:cs typeface="Arial" pitchFamily="34" charset="0"/>
              </a:rPr>
              <a:t>Наименование мероприятия </a:t>
            </a:r>
            <a:r>
              <a:rPr lang="en-US" dirty="0">
                <a:latin typeface="Arial" pitchFamily="34" charset="0"/>
                <a:cs typeface="Arial" pitchFamily="34" charset="0"/>
              </a:rPr>
              <a:t>/</a:t>
            </a:r>
            <a:r>
              <a:rPr lang="ru-RU" dirty="0">
                <a:latin typeface="Arial" pitchFamily="34" charset="0"/>
                <a:cs typeface="Arial" pitchFamily="34" charset="0"/>
              </a:rPr>
              <a:t> название площадки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719666" y="5610804"/>
            <a:ext cx="7615767" cy="291045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121807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65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marL="0" marR="0" lvl="0" indent="0" algn="l" defTabSz="121807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865" b="1" dirty="0">
                <a:solidFill>
                  <a:srgbClr val="333333"/>
                </a:solidFill>
                <a:latin typeface="Arial" panose="020B0604020202020204" pitchFamily="34" charset="0"/>
                <a:ea typeface="Rosatom Light" pitchFamily="34" charset="-52"/>
                <a:cs typeface="Arial" pitchFamily="34" charset="0"/>
              </a:rPr>
              <a:t>ФИО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5898539"/>
            <a:ext cx="7615767" cy="379226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121807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65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marL="0" marR="0" lvl="0" indent="0" algn="l" defTabSz="121807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865" dirty="0">
                <a:solidFill>
                  <a:srgbClr val="333333"/>
                </a:solidFill>
                <a:latin typeface="Arial" pitchFamily="34" charset="0"/>
                <a:ea typeface="Rosatom Light" pitchFamily="34" charset="-52"/>
                <a:cs typeface="Arial" pitchFamily="34" charset="0"/>
              </a:rPr>
              <a:t>Должность</a:t>
            </a:r>
          </a:p>
        </p:txBody>
      </p:sp>
    </p:spTree>
    <p:extLst>
      <p:ext uri="{BB962C8B-B14F-4D97-AF65-F5344CB8AC3E}">
        <p14:creationId xmlns:p14="http://schemas.microsoft.com/office/powerpoint/2010/main" val="720968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F357B64-35C2-480D-9A3D-FD676C22147B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E31DE45-6348-46E5-89F5-B7C6E42E07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6365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 карти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719667" y="6085526"/>
            <a:ext cx="5353051" cy="197273"/>
          </a:xfrm>
          <a:prstGeom prst="rect">
            <a:avLst/>
          </a:prstGeom>
        </p:spPr>
        <p:txBody>
          <a:bodyPr lIns="0" tIns="0" rIns="0" bIns="0" anchor="b"/>
          <a:lstStyle>
            <a:lvl1pPr marL="0" marR="0" indent="0" algn="l" defTabSz="1218072" rtl="0" eaLnBrk="1" fontAlgn="auto" latinLnBrk="0" hangingPunct="1">
              <a:lnSpc>
                <a:spcPct val="90000"/>
              </a:lnSpc>
              <a:spcBef>
                <a:spcPts val="1332"/>
              </a:spcBef>
              <a:spcAft>
                <a:spcPts val="0"/>
              </a:spcAft>
              <a:buClrTx/>
              <a:buSzTx/>
              <a:buFontTx/>
              <a:buNone/>
              <a:tabLst/>
              <a:defRPr sz="932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0" marR="0" lvl="0" indent="0" algn="l" defTabSz="1218072" rtl="0" eaLnBrk="1" fontAlgn="auto" latinLnBrk="0" hangingPunct="1">
              <a:lnSpc>
                <a:spcPct val="90000"/>
              </a:lnSpc>
              <a:spcBef>
                <a:spcPts val="133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Место для указания источников и сносок</a:t>
            </a:r>
            <a:endParaRPr lang="en-US" dirty="0"/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10915650" y="6100237"/>
            <a:ext cx="749300" cy="182563"/>
          </a:xfrm>
          <a:prstGeom prst="rect">
            <a:avLst/>
          </a:prstGeom>
        </p:spPr>
        <p:txBody>
          <a:bodyPr lIns="0" tIns="0" rIns="0" bIns="0" anchor="b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DF24603-9A1B-F342-92E0-89DE32840F75}" type="slidenum">
              <a:rPr lang="en-US" sz="932" smtClean="0">
                <a:latin typeface="Arial" charset="0"/>
                <a:ea typeface="Arial" charset="0"/>
                <a:cs typeface="Arial" charset="0"/>
              </a:rPr>
              <a:pPr algn="r"/>
              <a:t>‹#›</a:t>
            </a:fld>
            <a:endParaRPr lang="en-US" sz="932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719667" y="575201"/>
            <a:ext cx="8748184" cy="439859"/>
          </a:xfrm>
          <a:prstGeom prst="rect">
            <a:avLst/>
          </a:prstGeom>
        </p:spPr>
        <p:txBody>
          <a:bodyPr lIns="0" tIns="0" rIns="0" bIns="0"/>
          <a:lstStyle>
            <a:lvl1pPr>
              <a:defRPr sz="3064" b="1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ru-RU" dirty="0"/>
              <a:t>Заголовок</a:t>
            </a:r>
            <a:endParaRPr lang="en-US" dirty="0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719667" y="1966680"/>
            <a:ext cx="5353051" cy="328483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Arial" pitchFamily="34" charset="0"/>
              <a:buNone/>
              <a:defRPr sz="1599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>
              <a:spcBef>
                <a:spcPct val="0"/>
              </a:spcBef>
            </a:pPr>
            <a:r>
              <a:rPr lang="ru-RU" sz="1599" dirty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rPr>
              <a:t>Текст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sz="quarter" idx="15"/>
          </p:nvPr>
        </p:nvSpPr>
        <p:spPr>
          <a:xfrm>
            <a:off x="6411385" y="1966679"/>
            <a:ext cx="5253567" cy="32729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32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/>
              <a:t>Вставка рисунка</a:t>
            </a:r>
          </a:p>
        </p:txBody>
      </p:sp>
    </p:spTree>
    <p:extLst>
      <p:ext uri="{BB962C8B-B14F-4D97-AF65-F5344CB8AC3E}">
        <p14:creationId xmlns:p14="http://schemas.microsoft.com/office/powerpoint/2010/main" val="211773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719667" y="6085526"/>
            <a:ext cx="5353051" cy="197273"/>
          </a:xfrm>
          <a:prstGeom prst="rect">
            <a:avLst/>
          </a:prstGeom>
        </p:spPr>
        <p:txBody>
          <a:bodyPr lIns="0" tIns="0" rIns="0" bIns="0" anchor="b"/>
          <a:lstStyle>
            <a:lvl1pPr marL="0" marR="0" indent="0" algn="l" defTabSz="1218072" rtl="0" eaLnBrk="1" fontAlgn="auto" latinLnBrk="0" hangingPunct="1">
              <a:lnSpc>
                <a:spcPct val="90000"/>
              </a:lnSpc>
              <a:spcBef>
                <a:spcPts val="1332"/>
              </a:spcBef>
              <a:spcAft>
                <a:spcPts val="0"/>
              </a:spcAft>
              <a:buClrTx/>
              <a:buSzTx/>
              <a:buFontTx/>
              <a:buNone/>
              <a:tabLst/>
              <a:defRPr sz="932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0" marR="0" lvl="0" indent="0" algn="l" defTabSz="1218072" rtl="0" eaLnBrk="1" fontAlgn="auto" latinLnBrk="0" hangingPunct="1">
              <a:lnSpc>
                <a:spcPct val="90000"/>
              </a:lnSpc>
              <a:spcBef>
                <a:spcPts val="133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Место для указания источников и сносок</a:t>
            </a:r>
            <a:endParaRPr lang="en-US" dirty="0"/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10915650" y="6100237"/>
            <a:ext cx="749300" cy="182563"/>
          </a:xfrm>
          <a:prstGeom prst="rect">
            <a:avLst/>
          </a:prstGeom>
        </p:spPr>
        <p:txBody>
          <a:bodyPr lIns="0" tIns="0" rIns="0" bIns="0" anchor="b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DF24603-9A1B-F342-92E0-89DE32840F75}" type="slidenum">
              <a:rPr lang="en-US" sz="932" smtClean="0">
                <a:latin typeface="Arial" charset="0"/>
                <a:ea typeface="Arial" charset="0"/>
                <a:cs typeface="Arial" charset="0"/>
              </a:rPr>
              <a:pPr algn="r"/>
              <a:t>‹#›</a:t>
            </a:fld>
            <a:endParaRPr lang="en-US" sz="932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719667" y="575201"/>
            <a:ext cx="8748184" cy="439859"/>
          </a:xfrm>
          <a:prstGeom prst="rect">
            <a:avLst/>
          </a:prstGeom>
        </p:spPr>
        <p:txBody>
          <a:bodyPr lIns="0" tIns="0" rIns="0" bIns="0"/>
          <a:lstStyle>
            <a:lvl1pPr>
              <a:defRPr sz="3064" b="1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ru-RU" dirty="0"/>
              <a:t>Заголовок</a:t>
            </a:r>
            <a:endParaRPr lang="en-US" dirty="0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719667" y="1966679"/>
            <a:ext cx="5353051" cy="1639201"/>
          </a:xfrm>
          <a:prstGeom prst="rect">
            <a:avLst/>
          </a:prstGeom>
        </p:spPr>
        <p:txBody>
          <a:bodyPr lIns="0" tIns="0" rIns="0" bIns="0"/>
          <a:lstStyle>
            <a:lvl1pPr marL="228389" indent="-228389">
              <a:buFont typeface="Arial" pitchFamily="34" charset="0"/>
              <a:buChar char="•"/>
              <a:defRPr lang="en-US" sz="1599" kern="1200" dirty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ru-RU" dirty="0"/>
              <a:t>Текст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6411385" y="1966679"/>
            <a:ext cx="5253567" cy="1639201"/>
          </a:xfrm>
          <a:prstGeom prst="rect">
            <a:avLst/>
          </a:prstGeom>
        </p:spPr>
        <p:txBody>
          <a:bodyPr lIns="0" tIns="0" rIns="0" bIns="0"/>
          <a:lstStyle>
            <a:lvl1pPr marL="228389" indent="-228389">
              <a:buFont typeface="Arial" pitchFamily="34" charset="0"/>
              <a:buChar char="•"/>
              <a:defRPr lang="en-US" sz="1599" kern="1200" dirty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ru-RU" dirty="0"/>
              <a:t>Текст</a:t>
            </a:r>
            <a:endParaRPr lang="en-US" dirty="0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6" hasCustomPrompt="1"/>
          </p:nvPr>
        </p:nvSpPr>
        <p:spPr>
          <a:xfrm>
            <a:off x="719667" y="3750285"/>
            <a:ext cx="5353051" cy="1639201"/>
          </a:xfrm>
          <a:prstGeom prst="rect">
            <a:avLst/>
          </a:prstGeom>
        </p:spPr>
        <p:txBody>
          <a:bodyPr lIns="0" tIns="0" rIns="0" bIns="0"/>
          <a:lstStyle>
            <a:lvl1pPr marL="228389" indent="-228389">
              <a:buFont typeface="Arial" pitchFamily="34" charset="0"/>
              <a:buChar char="•"/>
              <a:defRPr lang="en-US" sz="1599" kern="1200" dirty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ru-RU" dirty="0"/>
              <a:t>Текст</a:t>
            </a:r>
            <a:endParaRPr lang="en-US" dirty="0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7" hasCustomPrompt="1"/>
          </p:nvPr>
        </p:nvSpPr>
        <p:spPr>
          <a:xfrm>
            <a:off x="6411385" y="3750285"/>
            <a:ext cx="5253567" cy="1639201"/>
          </a:xfrm>
          <a:prstGeom prst="rect">
            <a:avLst/>
          </a:prstGeom>
        </p:spPr>
        <p:txBody>
          <a:bodyPr lIns="0" tIns="0" rIns="0" bIns="0"/>
          <a:lstStyle>
            <a:lvl1pPr marL="228389" indent="-228389">
              <a:buFont typeface="Arial" pitchFamily="34" charset="0"/>
              <a:buChar char="•"/>
              <a:defRPr lang="en-US" sz="1599" kern="1200" dirty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ru-RU" dirty="0"/>
              <a:t>Текст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173982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иаграммы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hart Placeholder 4"/>
          <p:cNvSpPr>
            <a:spLocks noGrp="1"/>
          </p:cNvSpPr>
          <p:nvPr>
            <p:ph type="chart" sz="quarter" idx="16"/>
          </p:nvPr>
        </p:nvSpPr>
        <p:spPr>
          <a:xfrm>
            <a:off x="719667" y="1966679"/>
            <a:ext cx="5353051" cy="2444603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932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ru-RU"/>
              <a:t>Вставка диаграммы</a:t>
            </a:r>
            <a:endParaRPr lang="en-US" dirty="0"/>
          </a:p>
        </p:txBody>
      </p:sp>
      <p:sp>
        <p:nvSpPr>
          <p:cNvPr id="16" name="Chart Placeholder 4"/>
          <p:cNvSpPr>
            <a:spLocks noGrp="1"/>
          </p:cNvSpPr>
          <p:nvPr>
            <p:ph type="chart" sz="quarter" idx="17"/>
          </p:nvPr>
        </p:nvSpPr>
        <p:spPr>
          <a:xfrm>
            <a:off x="6411385" y="1966679"/>
            <a:ext cx="5253567" cy="2444603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932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ru-RU"/>
              <a:t>Вставка диаграммы</a:t>
            </a:r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719667" y="6085526"/>
            <a:ext cx="5353051" cy="197273"/>
          </a:xfrm>
          <a:prstGeom prst="rect">
            <a:avLst/>
          </a:prstGeom>
        </p:spPr>
        <p:txBody>
          <a:bodyPr lIns="0" tIns="0" rIns="0" bIns="0" anchor="b"/>
          <a:lstStyle>
            <a:lvl1pPr marL="0" marR="0" indent="0" algn="l" defTabSz="1218072" rtl="0" eaLnBrk="1" fontAlgn="auto" latinLnBrk="0" hangingPunct="1">
              <a:lnSpc>
                <a:spcPct val="90000"/>
              </a:lnSpc>
              <a:spcBef>
                <a:spcPts val="1332"/>
              </a:spcBef>
              <a:spcAft>
                <a:spcPts val="0"/>
              </a:spcAft>
              <a:buClrTx/>
              <a:buSzTx/>
              <a:buFontTx/>
              <a:buNone/>
              <a:tabLst/>
              <a:defRPr sz="932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0" marR="0" lvl="0" indent="0" algn="l" defTabSz="1218072" rtl="0" eaLnBrk="1" fontAlgn="auto" latinLnBrk="0" hangingPunct="1">
              <a:lnSpc>
                <a:spcPct val="90000"/>
              </a:lnSpc>
              <a:spcBef>
                <a:spcPts val="133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Место для указания источников и сносок</a:t>
            </a:r>
            <a:endParaRPr lang="en-US" dirty="0"/>
          </a:p>
        </p:txBody>
      </p:sp>
      <p:sp>
        <p:nvSpPr>
          <p:cNvPr id="17" name="Slide Number Placeholder 5"/>
          <p:cNvSpPr txBox="1">
            <a:spLocks/>
          </p:cNvSpPr>
          <p:nvPr userDrawn="1"/>
        </p:nvSpPr>
        <p:spPr>
          <a:xfrm>
            <a:off x="10915650" y="6100237"/>
            <a:ext cx="749300" cy="182563"/>
          </a:xfrm>
          <a:prstGeom prst="rect">
            <a:avLst/>
          </a:prstGeom>
        </p:spPr>
        <p:txBody>
          <a:bodyPr lIns="0" tIns="0" rIns="0" bIns="0" anchor="b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DF24603-9A1B-F342-92E0-89DE32840F75}" type="slidenum">
              <a:rPr lang="en-US" sz="932" smtClean="0">
                <a:latin typeface="Arial" charset="0"/>
                <a:ea typeface="Arial" charset="0"/>
                <a:cs typeface="Arial" charset="0"/>
              </a:rPr>
              <a:pPr algn="r"/>
              <a:t>‹#›</a:t>
            </a:fld>
            <a:endParaRPr lang="en-US" sz="932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719667" y="575201"/>
            <a:ext cx="8748184" cy="439859"/>
          </a:xfrm>
          <a:prstGeom prst="rect">
            <a:avLst/>
          </a:prstGeom>
        </p:spPr>
        <p:txBody>
          <a:bodyPr lIns="0" tIns="0" rIns="0" bIns="0"/>
          <a:lstStyle>
            <a:lvl1pPr>
              <a:defRPr sz="3064" b="1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ru-RU" dirty="0"/>
              <a:t>Заголовок</a:t>
            </a: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719667" y="4639670"/>
            <a:ext cx="5353051" cy="101506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599">
                <a:latin typeface="Arial" pitchFamily="34" charset="0"/>
                <a:cs typeface="Arial" pitchFamily="34" charset="0"/>
              </a:defRPr>
            </a:lvl1pPr>
          </a:lstStyle>
          <a:p>
            <a:pPr lvl="0">
              <a:spcBef>
                <a:spcPct val="0"/>
              </a:spcBef>
            </a:pPr>
            <a:r>
              <a:rPr lang="ru-RU" sz="1599" dirty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rPr>
              <a:t>Текст</a:t>
            </a:r>
          </a:p>
        </p:txBody>
      </p:sp>
      <p:sp>
        <p:nvSpPr>
          <p:cNvPr id="19" name="Текст 2"/>
          <p:cNvSpPr>
            <a:spLocks noGrp="1"/>
          </p:cNvSpPr>
          <p:nvPr>
            <p:ph type="body" sz="quarter" idx="19" hasCustomPrompt="1"/>
          </p:nvPr>
        </p:nvSpPr>
        <p:spPr>
          <a:xfrm>
            <a:off x="6411384" y="4634836"/>
            <a:ext cx="5253565" cy="101506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599">
                <a:latin typeface="Arial" pitchFamily="34" charset="0"/>
                <a:cs typeface="Arial" pitchFamily="34" charset="0"/>
              </a:defRPr>
            </a:lvl1pPr>
          </a:lstStyle>
          <a:p>
            <a:pPr lvl="0">
              <a:spcBef>
                <a:spcPct val="0"/>
              </a:spcBef>
            </a:pPr>
            <a:r>
              <a:rPr lang="ru-RU" sz="1599" dirty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rPr>
              <a:t>Текст</a:t>
            </a:r>
          </a:p>
        </p:txBody>
      </p:sp>
    </p:spTree>
    <p:extLst>
      <p:ext uri="{BB962C8B-B14F-4D97-AF65-F5344CB8AC3E}">
        <p14:creationId xmlns:p14="http://schemas.microsoft.com/office/powerpoint/2010/main" val="2326729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иаграммы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8" hasCustomPrompt="1"/>
          </p:nvPr>
        </p:nvSpPr>
        <p:spPr>
          <a:xfrm>
            <a:off x="719667" y="1966679"/>
            <a:ext cx="5353051" cy="373165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lang="en-US" sz="932" kern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lang="en-US" sz="1599" kern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lang="en-US" sz="1599" kern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lang="en-US" sz="1599" kern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lang="en-US" sz="1599" kern="1200" dirty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ru-RU" dirty="0"/>
              <a:t>Контент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9" hasCustomPrompt="1"/>
          </p:nvPr>
        </p:nvSpPr>
        <p:spPr>
          <a:xfrm>
            <a:off x="6411386" y="1966679"/>
            <a:ext cx="5253565" cy="373165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lang="en-US" sz="932" kern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lang="en-US" sz="1599" kern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lang="en-US" sz="1599" kern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lang="en-US" sz="1599" kern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lang="en-US" sz="1599" kern="1200" dirty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ru-RU" dirty="0"/>
              <a:t>Контент</a:t>
            </a:r>
            <a:endParaRPr lang="en-US" dirty="0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719667" y="6085526"/>
            <a:ext cx="5353051" cy="197273"/>
          </a:xfrm>
          <a:prstGeom prst="rect">
            <a:avLst/>
          </a:prstGeom>
        </p:spPr>
        <p:txBody>
          <a:bodyPr lIns="0" tIns="0" rIns="0" bIns="0" anchor="b"/>
          <a:lstStyle>
            <a:lvl1pPr marL="0" marR="0" indent="0" algn="l" defTabSz="1218072" rtl="0" eaLnBrk="1" fontAlgn="auto" latinLnBrk="0" hangingPunct="1">
              <a:lnSpc>
                <a:spcPct val="90000"/>
              </a:lnSpc>
              <a:spcBef>
                <a:spcPts val="1332"/>
              </a:spcBef>
              <a:spcAft>
                <a:spcPts val="0"/>
              </a:spcAft>
              <a:buClrTx/>
              <a:buSzTx/>
              <a:buFontTx/>
              <a:buNone/>
              <a:tabLst/>
              <a:defRPr sz="932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0" marR="0" lvl="0" indent="0" algn="l" defTabSz="1218072" rtl="0" eaLnBrk="1" fontAlgn="auto" latinLnBrk="0" hangingPunct="1">
              <a:lnSpc>
                <a:spcPct val="90000"/>
              </a:lnSpc>
              <a:spcBef>
                <a:spcPts val="133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Место для указания источников и сносок</a:t>
            </a:r>
            <a:endParaRPr lang="en-US" dirty="0"/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10915650" y="6100237"/>
            <a:ext cx="749300" cy="182563"/>
          </a:xfrm>
          <a:prstGeom prst="rect">
            <a:avLst/>
          </a:prstGeom>
        </p:spPr>
        <p:txBody>
          <a:bodyPr lIns="0" tIns="0" rIns="0" bIns="0" anchor="b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DF24603-9A1B-F342-92E0-89DE32840F75}" type="slidenum">
              <a:rPr lang="en-US" sz="932" smtClean="0">
                <a:latin typeface="Arial" charset="0"/>
                <a:ea typeface="Arial" charset="0"/>
                <a:cs typeface="Arial" charset="0"/>
              </a:rPr>
              <a:pPr algn="r"/>
              <a:t>‹#›</a:t>
            </a:fld>
            <a:endParaRPr lang="en-US" sz="932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719667" y="575201"/>
            <a:ext cx="8748184" cy="439859"/>
          </a:xfrm>
          <a:prstGeom prst="rect">
            <a:avLst/>
          </a:prstGeom>
        </p:spPr>
        <p:txBody>
          <a:bodyPr lIns="0" tIns="0" rIns="0" bIns="0"/>
          <a:lstStyle>
            <a:lvl1pPr>
              <a:defRPr sz="3064" b="1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ru-RU" dirty="0"/>
              <a:t>Заголовок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859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hart Placeholder 4"/>
          <p:cNvSpPr>
            <a:spLocks noGrp="1"/>
          </p:cNvSpPr>
          <p:nvPr>
            <p:ph type="chart" sz="quarter" idx="17"/>
          </p:nvPr>
        </p:nvSpPr>
        <p:spPr>
          <a:xfrm>
            <a:off x="6411383" y="1966679"/>
            <a:ext cx="5253567" cy="334073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lang="en-US" sz="932" kern="1200" dirty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ru-RU"/>
              <a:t>Вставка диаграммы</a:t>
            </a:r>
            <a:endParaRPr lang="en-US" dirty="0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719667" y="1966679"/>
            <a:ext cx="5353051" cy="327490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Arial" charset="0"/>
              <a:buNone/>
              <a:defRPr lang="en-US" sz="1599" kern="1200" dirty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ru-RU" dirty="0"/>
              <a:t>Текст</a:t>
            </a:r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719667" y="6085526"/>
            <a:ext cx="5353051" cy="197273"/>
          </a:xfrm>
          <a:prstGeom prst="rect">
            <a:avLst/>
          </a:prstGeom>
        </p:spPr>
        <p:txBody>
          <a:bodyPr lIns="0" tIns="0" rIns="0" bIns="0" anchor="b"/>
          <a:lstStyle>
            <a:lvl1pPr marL="0" marR="0" indent="0" algn="l" defTabSz="1218072" rtl="0" eaLnBrk="1" fontAlgn="auto" latinLnBrk="0" hangingPunct="1">
              <a:lnSpc>
                <a:spcPct val="90000"/>
              </a:lnSpc>
              <a:spcBef>
                <a:spcPts val="1332"/>
              </a:spcBef>
              <a:spcAft>
                <a:spcPts val="0"/>
              </a:spcAft>
              <a:buClrTx/>
              <a:buSzTx/>
              <a:buFontTx/>
              <a:buNone/>
              <a:tabLst/>
              <a:defRPr sz="932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0" marR="0" lvl="0" indent="0" algn="l" defTabSz="1218072" rtl="0" eaLnBrk="1" fontAlgn="auto" latinLnBrk="0" hangingPunct="1">
              <a:lnSpc>
                <a:spcPct val="90000"/>
              </a:lnSpc>
              <a:spcBef>
                <a:spcPts val="133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Место для указания источников и сносок</a:t>
            </a:r>
            <a:endParaRPr lang="en-US" dirty="0"/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10915650" y="6100237"/>
            <a:ext cx="749300" cy="182563"/>
          </a:xfrm>
          <a:prstGeom prst="rect">
            <a:avLst/>
          </a:prstGeom>
        </p:spPr>
        <p:txBody>
          <a:bodyPr lIns="0" tIns="0" rIns="0" bIns="0" anchor="b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DF24603-9A1B-F342-92E0-89DE32840F75}" type="slidenum">
              <a:rPr lang="en-US" sz="932" smtClean="0">
                <a:latin typeface="Arial" charset="0"/>
                <a:ea typeface="Arial" charset="0"/>
                <a:cs typeface="Arial" charset="0"/>
              </a:rPr>
              <a:pPr algn="r"/>
              <a:t>‹#›</a:t>
            </a:fld>
            <a:endParaRPr lang="en-US" sz="932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719667" y="575201"/>
            <a:ext cx="8748184" cy="439859"/>
          </a:xfrm>
          <a:prstGeom prst="rect">
            <a:avLst/>
          </a:prstGeom>
        </p:spPr>
        <p:txBody>
          <a:bodyPr lIns="0" tIns="0" rIns="0" bIns="0"/>
          <a:lstStyle>
            <a:lvl1pPr>
              <a:defRPr sz="3064" b="1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ru-RU" dirty="0"/>
              <a:t>Заголовок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550241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719667" y="6085526"/>
            <a:ext cx="5353051" cy="197273"/>
          </a:xfrm>
          <a:prstGeom prst="rect">
            <a:avLst/>
          </a:prstGeom>
        </p:spPr>
        <p:txBody>
          <a:bodyPr lIns="0" tIns="0" rIns="0" bIns="0" anchor="b"/>
          <a:lstStyle>
            <a:lvl1pPr marL="0" marR="0" indent="0" algn="l" defTabSz="1218072" rtl="0" eaLnBrk="1" fontAlgn="auto" latinLnBrk="0" hangingPunct="1">
              <a:lnSpc>
                <a:spcPct val="90000"/>
              </a:lnSpc>
              <a:spcBef>
                <a:spcPts val="1332"/>
              </a:spcBef>
              <a:spcAft>
                <a:spcPts val="0"/>
              </a:spcAft>
              <a:buClrTx/>
              <a:buSzTx/>
              <a:buFontTx/>
              <a:buNone/>
              <a:tabLst/>
              <a:defRPr sz="932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0" marR="0" lvl="0" indent="0" algn="l" defTabSz="1218072" rtl="0" eaLnBrk="1" fontAlgn="auto" latinLnBrk="0" hangingPunct="1">
              <a:lnSpc>
                <a:spcPct val="90000"/>
              </a:lnSpc>
              <a:spcBef>
                <a:spcPts val="133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Место для указания источников и сносок</a:t>
            </a:r>
            <a:endParaRPr lang="en-US" dirty="0"/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10915650" y="6100237"/>
            <a:ext cx="749300" cy="182563"/>
          </a:xfrm>
          <a:prstGeom prst="rect">
            <a:avLst/>
          </a:prstGeom>
        </p:spPr>
        <p:txBody>
          <a:bodyPr lIns="0" tIns="0" rIns="0" bIns="0" anchor="b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DF24603-9A1B-F342-92E0-89DE32840F75}" type="slidenum">
              <a:rPr lang="en-US" sz="932" smtClean="0">
                <a:latin typeface="Arial" charset="0"/>
                <a:ea typeface="Arial" charset="0"/>
                <a:cs typeface="Arial" charset="0"/>
              </a:rPr>
              <a:pPr algn="r"/>
              <a:t>‹#›</a:t>
            </a:fld>
            <a:endParaRPr lang="en-US" sz="932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719667" y="575201"/>
            <a:ext cx="8748184" cy="439859"/>
          </a:xfrm>
          <a:prstGeom prst="rect">
            <a:avLst/>
          </a:prstGeom>
        </p:spPr>
        <p:txBody>
          <a:bodyPr lIns="0" tIns="0" rIns="0" bIns="0"/>
          <a:lstStyle>
            <a:lvl1pPr>
              <a:defRPr sz="3064" b="1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ru-RU" dirty="0"/>
              <a:t>Заголовок</a:t>
            </a:r>
            <a:endParaRPr lang="en-US" dirty="0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719667" y="1966679"/>
            <a:ext cx="5353051" cy="1639201"/>
          </a:xfrm>
          <a:prstGeom prst="rect">
            <a:avLst/>
          </a:prstGeom>
        </p:spPr>
        <p:txBody>
          <a:bodyPr lIns="0" tIns="0" rIns="0" bIns="0"/>
          <a:lstStyle>
            <a:lvl1pPr marL="228389" indent="-228389">
              <a:buFont typeface="Arial" pitchFamily="34" charset="0"/>
              <a:buChar char="•"/>
              <a:defRPr lang="en-US" sz="1599" kern="1200" dirty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ru-RU" dirty="0"/>
              <a:t>Текст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6411385" y="1966679"/>
            <a:ext cx="5253567" cy="1639201"/>
          </a:xfrm>
          <a:prstGeom prst="rect">
            <a:avLst/>
          </a:prstGeom>
        </p:spPr>
        <p:txBody>
          <a:bodyPr lIns="0" tIns="0" rIns="0" bIns="0"/>
          <a:lstStyle>
            <a:lvl1pPr marL="228389" indent="-228389">
              <a:buFont typeface="Arial" pitchFamily="34" charset="0"/>
              <a:buChar char="•"/>
              <a:defRPr lang="en-US" sz="1599" kern="1200" dirty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ru-RU" dirty="0"/>
              <a:t>Текст</a:t>
            </a:r>
            <a:endParaRPr lang="en-US" dirty="0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6" hasCustomPrompt="1"/>
          </p:nvPr>
        </p:nvSpPr>
        <p:spPr>
          <a:xfrm>
            <a:off x="719667" y="3750285"/>
            <a:ext cx="5353051" cy="1639201"/>
          </a:xfrm>
          <a:prstGeom prst="rect">
            <a:avLst/>
          </a:prstGeom>
        </p:spPr>
        <p:txBody>
          <a:bodyPr lIns="0" tIns="0" rIns="0" bIns="0"/>
          <a:lstStyle>
            <a:lvl1pPr marL="228389" indent="-228389">
              <a:buFont typeface="Arial" pitchFamily="34" charset="0"/>
              <a:buChar char="•"/>
              <a:defRPr lang="en-US" sz="1599" kern="1200" dirty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ru-RU" dirty="0"/>
              <a:t>Текст</a:t>
            </a:r>
            <a:endParaRPr lang="en-US" dirty="0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7" hasCustomPrompt="1"/>
          </p:nvPr>
        </p:nvSpPr>
        <p:spPr>
          <a:xfrm>
            <a:off x="6411385" y="3750285"/>
            <a:ext cx="5253567" cy="1639201"/>
          </a:xfrm>
          <a:prstGeom prst="rect">
            <a:avLst/>
          </a:prstGeom>
        </p:spPr>
        <p:txBody>
          <a:bodyPr lIns="0" tIns="0" rIns="0" bIns="0"/>
          <a:lstStyle>
            <a:lvl1pPr marL="228389" indent="-228389">
              <a:buFont typeface="Arial" pitchFamily="34" charset="0"/>
              <a:buChar char="•"/>
              <a:defRPr lang="en-US" sz="1599" kern="1200" dirty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ru-RU" dirty="0"/>
              <a:t>Текст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780492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ключите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719666" y="1966679"/>
            <a:ext cx="6481233" cy="169720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5035"/>
              </a:lnSpc>
              <a:spcBef>
                <a:spcPts val="0"/>
              </a:spcBef>
              <a:buFontTx/>
              <a:buNone/>
              <a:defRPr sz="5462" b="1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ru-RU" dirty="0"/>
              <a:t>Заголовок</a:t>
            </a:r>
            <a:endParaRPr lang="en-US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8" y="5979187"/>
            <a:ext cx="6481233" cy="303612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399" b="1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ru-RU" dirty="0"/>
              <a:t>Дата</a:t>
            </a:r>
          </a:p>
        </p:txBody>
      </p:sp>
      <p:sp>
        <p:nvSpPr>
          <p:cNvPr id="4" name="Текст 4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8" y="4712779"/>
            <a:ext cx="6481233" cy="126066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65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ru-RU" dirty="0"/>
              <a:t>Основная информация</a:t>
            </a:r>
          </a:p>
        </p:txBody>
      </p:sp>
      <p:sp>
        <p:nvSpPr>
          <p:cNvPr id="6" name="Текст 4"/>
          <p:cNvSpPr>
            <a:spLocks noGrp="1"/>
          </p:cNvSpPr>
          <p:nvPr>
            <p:ph type="body" sz="quarter" idx="14" hasCustomPrompt="1"/>
          </p:nvPr>
        </p:nvSpPr>
        <p:spPr>
          <a:xfrm>
            <a:off x="719668" y="4107670"/>
            <a:ext cx="6481233" cy="3036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65" b="1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ru-RU" dirty="0"/>
              <a:t>ФИО</a:t>
            </a:r>
          </a:p>
        </p:txBody>
      </p:sp>
      <p:sp>
        <p:nvSpPr>
          <p:cNvPr id="8" name="Текст 4"/>
          <p:cNvSpPr>
            <a:spLocks noGrp="1"/>
          </p:cNvSpPr>
          <p:nvPr>
            <p:ph type="body" sz="quarter" idx="15" hasCustomPrompt="1"/>
          </p:nvPr>
        </p:nvSpPr>
        <p:spPr>
          <a:xfrm>
            <a:off x="719668" y="4411282"/>
            <a:ext cx="6481233" cy="3036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65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ru-RU" dirty="0"/>
              <a:t>Должность</a:t>
            </a:r>
          </a:p>
        </p:txBody>
      </p:sp>
    </p:spTree>
    <p:extLst>
      <p:ext uri="{BB962C8B-B14F-4D97-AF65-F5344CB8AC3E}">
        <p14:creationId xmlns:p14="http://schemas.microsoft.com/office/powerpoint/2010/main" val="660133489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7"/>
            <a:ext cx="12192000" cy="6861804"/>
          </a:xfrm>
          <a:prstGeom prst="rect">
            <a:avLst/>
          </a:prstGeom>
        </p:spPr>
      </p:pic>
      <p:pic>
        <p:nvPicPr>
          <p:cNvPr id="4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501" y="482153"/>
            <a:ext cx="2979099" cy="1151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0215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913554" rtl="0" eaLnBrk="1" latinLnBrk="0" hangingPunct="1">
        <a:lnSpc>
          <a:spcPct val="90000"/>
        </a:lnSpc>
        <a:spcBef>
          <a:spcPct val="0"/>
        </a:spcBef>
        <a:buNone/>
        <a:defRPr sz="439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389" indent="-228389" algn="l" defTabSz="913554" rtl="0" eaLnBrk="1" latinLnBrk="0" hangingPunct="1">
        <a:lnSpc>
          <a:spcPct val="90000"/>
        </a:lnSpc>
        <a:spcBef>
          <a:spcPts val="999"/>
        </a:spcBef>
        <a:buFont typeface="Arial" panose="020B0604020202020204" pitchFamily="34" charset="0"/>
        <a:buChar char="•"/>
        <a:defRPr sz="2797" kern="1200">
          <a:solidFill>
            <a:schemeClr val="tx1"/>
          </a:solidFill>
          <a:latin typeface="+mn-lt"/>
          <a:ea typeface="+mn-ea"/>
          <a:cs typeface="+mn-cs"/>
        </a:defRPr>
      </a:lvl1pPr>
      <a:lvl2pPr marL="685166" indent="-228389" algn="l" defTabSz="9135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398" kern="1200">
          <a:solidFill>
            <a:schemeClr val="tx1"/>
          </a:solidFill>
          <a:latin typeface="+mn-lt"/>
          <a:ea typeface="+mn-ea"/>
          <a:cs typeface="+mn-cs"/>
        </a:defRPr>
      </a:lvl2pPr>
      <a:lvl3pPr marL="1141943" indent="-228389" algn="l" defTabSz="9135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98" kern="1200">
          <a:solidFill>
            <a:schemeClr val="tx1"/>
          </a:solidFill>
          <a:latin typeface="+mn-lt"/>
          <a:ea typeface="+mn-ea"/>
          <a:cs typeface="+mn-cs"/>
        </a:defRPr>
      </a:lvl3pPr>
      <a:lvl4pPr marL="1598720" indent="-228389" algn="l" defTabSz="9135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8" kern="1200">
          <a:solidFill>
            <a:schemeClr val="tx1"/>
          </a:solidFill>
          <a:latin typeface="+mn-lt"/>
          <a:ea typeface="+mn-ea"/>
          <a:cs typeface="+mn-cs"/>
        </a:defRPr>
      </a:lvl4pPr>
      <a:lvl5pPr marL="2055497" indent="-228389" algn="l" defTabSz="9135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8" kern="1200">
          <a:solidFill>
            <a:schemeClr val="tx1"/>
          </a:solidFill>
          <a:latin typeface="+mn-lt"/>
          <a:ea typeface="+mn-ea"/>
          <a:cs typeface="+mn-cs"/>
        </a:defRPr>
      </a:lvl5pPr>
      <a:lvl6pPr marL="2512274" indent="-228389" algn="l" defTabSz="9135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8" kern="1200">
          <a:solidFill>
            <a:schemeClr val="tx1"/>
          </a:solidFill>
          <a:latin typeface="+mn-lt"/>
          <a:ea typeface="+mn-ea"/>
          <a:cs typeface="+mn-cs"/>
        </a:defRPr>
      </a:lvl6pPr>
      <a:lvl7pPr marL="2969051" indent="-228389" algn="l" defTabSz="9135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8" kern="1200">
          <a:solidFill>
            <a:schemeClr val="tx1"/>
          </a:solidFill>
          <a:latin typeface="+mn-lt"/>
          <a:ea typeface="+mn-ea"/>
          <a:cs typeface="+mn-cs"/>
        </a:defRPr>
      </a:lvl7pPr>
      <a:lvl8pPr marL="3425828" indent="-228389" algn="l" defTabSz="9135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8" kern="1200">
          <a:solidFill>
            <a:schemeClr val="tx1"/>
          </a:solidFill>
          <a:latin typeface="+mn-lt"/>
          <a:ea typeface="+mn-ea"/>
          <a:cs typeface="+mn-cs"/>
        </a:defRPr>
      </a:lvl8pPr>
      <a:lvl9pPr marL="3882605" indent="-228389" algn="l" defTabSz="9135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554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1pPr>
      <a:lvl2pPr marL="456777" algn="l" defTabSz="913554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2pPr>
      <a:lvl3pPr marL="913554" algn="l" defTabSz="913554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3pPr>
      <a:lvl4pPr marL="1370331" algn="l" defTabSz="913554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4pPr>
      <a:lvl5pPr marL="1827108" algn="l" defTabSz="913554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5pPr>
      <a:lvl6pPr marL="2283885" algn="l" defTabSz="913554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6pPr>
      <a:lvl7pPr marL="2740663" algn="l" defTabSz="913554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7pPr>
      <a:lvl8pPr marL="3197440" algn="l" defTabSz="913554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8pPr>
      <a:lvl9pPr marL="3654217" algn="l" defTabSz="913554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7"/>
            <a:ext cx="12192000" cy="6861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5213973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1218072" rtl="0" eaLnBrk="1" latinLnBrk="0" hangingPunct="1">
        <a:lnSpc>
          <a:spcPct val="90000"/>
        </a:lnSpc>
        <a:spcBef>
          <a:spcPct val="0"/>
        </a:spcBef>
        <a:buNone/>
        <a:defRPr sz="586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518" indent="-304518" algn="l" defTabSz="1218072" rtl="0" eaLnBrk="1" latinLnBrk="0" hangingPunct="1">
        <a:lnSpc>
          <a:spcPct val="90000"/>
        </a:lnSpc>
        <a:spcBef>
          <a:spcPts val="1332"/>
        </a:spcBef>
        <a:buFont typeface="Arial"/>
        <a:buChar char="•"/>
        <a:defRPr sz="3730" kern="1200">
          <a:solidFill>
            <a:schemeClr val="tx1"/>
          </a:solidFill>
          <a:latin typeface="+mn-lt"/>
          <a:ea typeface="+mn-ea"/>
          <a:cs typeface="+mn-cs"/>
        </a:defRPr>
      </a:lvl1pPr>
      <a:lvl2pPr marL="913554" indent="-304518" algn="l" defTabSz="1218072" rtl="0" eaLnBrk="1" latinLnBrk="0" hangingPunct="1">
        <a:lnSpc>
          <a:spcPct val="90000"/>
        </a:lnSpc>
        <a:spcBef>
          <a:spcPts val="666"/>
        </a:spcBef>
        <a:buFont typeface="Arial"/>
        <a:buChar char="•"/>
        <a:defRPr sz="3197" kern="1200">
          <a:solidFill>
            <a:schemeClr val="tx1"/>
          </a:solidFill>
          <a:latin typeface="+mn-lt"/>
          <a:ea typeface="+mn-ea"/>
          <a:cs typeface="+mn-cs"/>
        </a:defRPr>
      </a:lvl2pPr>
      <a:lvl3pPr marL="1522590" indent="-304518" algn="l" defTabSz="1218072" rtl="0" eaLnBrk="1" latinLnBrk="0" hangingPunct="1">
        <a:lnSpc>
          <a:spcPct val="90000"/>
        </a:lnSpc>
        <a:spcBef>
          <a:spcPts val="666"/>
        </a:spcBef>
        <a:buFont typeface="Arial"/>
        <a:buChar char="•"/>
        <a:defRPr sz="2664" kern="1200">
          <a:solidFill>
            <a:schemeClr val="tx1"/>
          </a:solidFill>
          <a:latin typeface="+mn-lt"/>
          <a:ea typeface="+mn-ea"/>
          <a:cs typeface="+mn-cs"/>
        </a:defRPr>
      </a:lvl3pPr>
      <a:lvl4pPr marL="2131626" indent="-304518" algn="l" defTabSz="1218072" rtl="0" eaLnBrk="1" latinLnBrk="0" hangingPunct="1">
        <a:lnSpc>
          <a:spcPct val="90000"/>
        </a:lnSpc>
        <a:spcBef>
          <a:spcPts val="666"/>
        </a:spcBef>
        <a:buFont typeface="Arial"/>
        <a:buChar char="•"/>
        <a:defRPr sz="2398" kern="1200">
          <a:solidFill>
            <a:schemeClr val="tx1"/>
          </a:solidFill>
          <a:latin typeface="+mn-lt"/>
          <a:ea typeface="+mn-ea"/>
          <a:cs typeface="+mn-cs"/>
        </a:defRPr>
      </a:lvl4pPr>
      <a:lvl5pPr marL="2740663" indent="-304518" algn="l" defTabSz="1218072" rtl="0" eaLnBrk="1" latinLnBrk="0" hangingPunct="1">
        <a:lnSpc>
          <a:spcPct val="90000"/>
        </a:lnSpc>
        <a:spcBef>
          <a:spcPts val="666"/>
        </a:spcBef>
        <a:buFont typeface="Arial"/>
        <a:buChar char="•"/>
        <a:defRPr sz="2398" kern="1200">
          <a:solidFill>
            <a:schemeClr val="tx1"/>
          </a:solidFill>
          <a:latin typeface="+mn-lt"/>
          <a:ea typeface="+mn-ea"/>
          <a:cs typeface="+mn-cs"/>
        </a:defRPr>
      </a:lvl5pPr>
      <a:lvl6pPr marL="3349699" indent="-304518" algn="l" defTabSz="1218072" rtl="0" eaLnBrk="1" latinLnBrk="0" hangingPunct="1">
        <a:lnSpc>
          <a:spcPct val="90000"/>
        </a:lnSpc>
        <a:spcBef>
          <a:spcPts val="666"/>
        </a:spcBef>
        <a:buFont typeface="Arial"/>
        <a:buChar char="•"/>
        <a:defRPr sz="2398" kern="1200">
          <a:solidFill>
            <a:schemeClr val="tx1"/>
          </a:solidFill>
          <a:latin typeface="+mn-lt"/>
          <a:ea typeface="+mn-ea"/>
          <a:cs typeface="+mn-cs"/>
        </a:defRPr>
      </a:lvl6pPr>
      <a:lvl7pPr marL="3958735" indent="-304518" algn="l" defTabSz="1218072" rtl="0" eaLnBrk="1" latinLnBrk="0" hangingPunct="1">
        <a:lnSpc>
          <a:spcPct val="90000"/>
        </a:lnSpc>
        <a:spcBef>
          <a:spcPts val="666"/>
        </a:spcBef>
        <a:buFont typeface="Arial"/>
        <a:buChar char="•"/>
        <a:defRPr sz="2398" kern="1200">
          <a:solidFill>
            <a:schemeClr val="tx1"/>
          </a:solidFill>
          <a:latin typeface="+mn-lt"/>
          <a:ea typeface="+mn-ea"/>
          <a:cs typeface="+mn-cs"/>
        </a:defRPr>
      </a:lvl7pPr>
      <a:lvl8pPr marL="4567771" indent="-304518" algn="l" defTabSz="1218072" rtl="0" eaLnBrk="1" latinLnBrk="0" hangingPunct="1">
        <a:lnSpc>
          <a:spcPct val="90000"/>
        </a:lnSpc>
        <a:spcBef>
          <a:spcPts val="666"/>
        </a:spcBef>
        <a:buFont typeface="Arial"/>
        <a:buChar char="•"/>
        <a:defRPr sz="2398" kern="1200">
          <a:solidFill>
            <a:schemeClr val="tx1"/>
          </a:solidFill>
          <a:latin typeface="+mn-lt"/>
          <a:ea typeface="+mn-ea"/>
          <a:cs typeface="+mn-cs"/>
        </a:defRPr>
      </a:lvl8pPr>
      <a:lvl9pPr marL="5176807" indent="-304518" algn="l" defTabSz="1218072" rtl="0" eaLnBrk="1" latinLnBrk="0" hangingPunct="1">
        <a:lnSpc>
          <a:spcPct val="90000"/>
        </a:lnSpc>
        <a:spcBef>
          <a:spcPts val="666"/>
        </a:spcBef>
        <a:buFont typeface="Arial"/>
        <a:buChar char="•"/>
        <a:defRPr sz="239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072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1pPr>
      <a:lvl2pPr marL="609036" algn="l" defTabSz="1218072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2pPr>
      <a:lvl3pPr marL="1218072" algn="l" defTabSz="1218072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3pPr>
      <a:lvl4pPr marL="1827108" algn="l" defTabSz="1218072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4pPr>
      <a:lvl5pPr marL="2436144" algn="l" defTabSz="1218072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5pPr>
      <a:lvl6pPr marL="3045181" algn="l" defTabSz="1218072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6pPr>
      <a:lvl7pPr marL="3654217" algn="l" defTabSz="1218072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7pPr>
      <a:lvl8pPr marL="4263253" algn="l" defTabSz="1218072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8pPr>
      <a:lvl9pPr marL="4872289" algn="l" defTabSz="1218072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972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xStyles>
    <p:titleStyle>
      <a:lvl1pPr algn="l" defTabSz="1218072" rtl="0" eaLnBrk="1" latinLnBrk="0" hangingPunct="1">
        <a:lnSpc>
          <a:spcPct val="90000"/>
        </a:lnSpc>
        <a:spcBef>
          <a:spcPct val="0"/>
        </a:spcBef>
        <a:buNone/>
        <a:defRPr sz="586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518" indent="-304518" algn="l" defTabSz="1218072" rtl="0" eaLnBrk="1" latinLnBrk="0" hangingPunct="1">
        <a:lnSpc>
          <a:spcPct val="90000"/>
        </a:lnSpc>
        <a:spcBef>
          <a:spcPts val="1332"/>
        </a:spcBef>
        <a:buFont typeface="Arial"/>
        <a:buChar char="•"/>
        <a:defRPr sz="3730" kern="1200">
          <a:solidFill>
            <a:schemeClr val="tx1"/>
          </a:solidFill>
          <a:latin typeface="+mn-lt"/>
          <a:ea typeface="+mn-ea"/>
          <a:cs typeface="+mn-cs"/>
        </a:defRPr>
      </a:lvl1pPr>
      <a:lvl2pPr marL="913554" indent="-304518" algn="l" defTabSz="1218072" rtl="0" eaLnBrk="1" latinLnBrk="0" hangingPunct="1">
        <a:lnSpc>
          <a:spcPct val="90000"/>
        </a:lnSpc>
        <a:spcBef>
          <a:spcPts val="666"/>
        </a:spcBef>
        <a:buFont typeface="Arial"/>
        <a:buChar char="•"/>
        <a:defRPr sz="3197" kern="1200">
          <a:solidFill>
            <a:schemeClr val="tx1"/>
          </a:solidFill>
          <a:latin typeface="+mn-lt"/>
          <a:ea typeface="+mn-ea"/>
          <a:cs typeface="+mn-cs"/>
        </a:defRPr>
      </a:lvl2pPr>
      <a:lvl3pPr marL="1522590" indent="-304518" algn="l" defTabSz="1218072" rtl="0" eaLnBrk="1" latinLnBrk="0" hangingPunct="1">
        <a:lnSpc>
          <a:spcPct val="90000"/>
        </a:lnSpc>
        <a:spcBef>
          <a:spcPts val="666"/>
        </a:spcBef>
        <a:buFont typeface="Arial"/>
        <a:buChar char="•"/>
        <a:defRPr sz="2664" kern="1200">
          <a:solidFill>
            <a:schemeClr val="tx1"/>
          </a:solidFill>
          <a:latin typeface="+mn-lt"/>
          <a:ea typeface="+mn-ea"/>
          <a:cs typeface="+mn-cs"/>
        </a:defRPr>
      </a:lvl3pPr>
      <a:lvl4pPr marL="2131626" indent="-304518" algn="l" defTabSz="1218072" rtl="0" eaLnBrk="1" latinLnBrk="0" hangingPunct="1">
        <a:lnSpc>
          <a:spcPct val="90000"/>
        </a:lnSpc>
        <a:spcBef>
          <a:spcPts val="666"/>
        </a:spcBef>
        <a:buFont typeface="Arial"/>
        <a:buChar char="•"/>
        <a:defRPr sz="2398" kern="1200">
          <a:solidFill>
            <a:schemeClr val="tx1"/>
          </a:solidFill>
          <a:latin typeface="+mn-lt"/>
          <a:ea typeface="+mn-ea"/>
          <a:cs typeface="+mn-cs"/>
        </a:defRPr>
      </a:lvl4pPr>
      <a:lvl5pPr marL="2740663" indent="-304518" algn="l" defTabSz="1218072" rtl="0" eaLnBrk="1" latinLnBrk="0" hangingPunct="1">
        <a:lnSpc>
          <a:spcPct val="90000"/>
        </a:lnSpc>
        <a:spcBef>
          <a:spcPts val="666"/>
        </a:spcBef>
        <a:buFont typeface="Arial"/>
        <a:buChar char="•"/>
        <a:defRPr sz="2398" kern="1200">
          <a:solidFill>
            <a:schemeClr val="tx1"/>
          </a:solidFill>
          <a:latin typeface="+mn-lt"/>
          <a:ea typeface="+mn-ea"/>
          <a:cs typeface="+mn-cs"/>
        </a:defRPr>
      </a:lvl5pPr>
      <a:lvl6pPr marL="3349699" indent="-304518" algn="l" defTabSz="1218072" rtl="0" eaLnBrk="1" latinLnBrk="0" hangingPunct="1">
        <a:lnSpc>
          <a:spcPct val="90000"/>
        </a:lnSpc>
        <a:spcBef>
          <a:spcPts val="666"/>
        </a:spcBef>
        <a:buFont typeface="Arial"/>
        <a:buChar char="•"/>
        <a:defRPr sz="2398" kern="1200">
          <a:solidFill>
            <a:schemeClr val="tx1"/>
          </a:solidFill>
          <a:latin typeface="+mn-lt"/>
          <a:ea typeface="+mn-ea"/>
          <a:cs typeface="+mn-cs"/>
        </a:defRPr>
      </a:lvl6pPr>
      <a:lvl7pPr marL="3958735" indent="-304518" algn="l" defTabSz="1218072" rtl="0" eaLnBrk="1" latinLnBrk="0" hangingPunct="1">
        <a:lnSpc>
          <a:spcPct val="90000"/>
        </a:lnSpc>
        <a:spcBef>
          <a:spcPts val="666"/>
        </a:spcBef>
        <a:buFont typeface="Arial"/>
        <a:buChar char="•"/>
        <a:defRPr sz="2398" kern="1200">
          <a:solidFill>
            <a:schemeClr val="tx1"/>
          </a:solidFill>
          <a:latin typeface="+mn-lt"/>
          <a:ea typeface="+mn-ea"/>
          <a:cs typeface="+mn-cs"/>
        </a:defRPr>
      </a:lvl7pPr>
      <a:lvl8pPr marL="4567771" indent="-304518" algn="l" defTabSz="1218072" rtl="0" eaLnBrk="1" latinLnBrk="0" hangingPunct="1">
        <a:lnSpc>
          <a:spcPct val="90000"/>
        </a:lnSpc>
        <a:spcBef>
          <a:spcPts val="666"/>
        </a:spcBef>
        <a:buFont typeface="Arial"/>
        <a:buChar char="•"/>
        <a:defRPr sz="2398" kern="1200">
          <a:solidFill>
            <a:schemeClr val="tx1"/>
          </a:solidFill>
          <a:latin typeface="+mn-lt"/>
          <a:ea typeface="+mn-ea"/>
          <a:cs typeface="+mn-cs"/>
        </a:defRPr>
      </a:lvl8pPr>
      <a:lvl9pPr marL="5176807" indent="-304518" algn="l" defTabSz="1218072" rtl="0" eaLnBrk="1" latinLnBrk="0" hangingPunct="1">
        <a:lnSpc>
          <a:spcPct val="90000"/>
        </a:lnSpc>
        <a:spcBef>
          <a:spcPts val="666"/>
        </a:spcBef>
        <a:buFont typeface="Arial"/>
        <a:buChar char="•"/>
        <a:defRPr sz="239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072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1pPr>
      <a:lvl2pPr marL="609036" algn="l" defTabSz="1218072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2pPr>
      <a:lvl3pPr marL="1218072" algn="l" defTabSz="1218072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3pPr>
      <a:lvl4pPr marL="1827108" algn="l" defTabSz="1218072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4pPr>
      <a:lvl5pPr marL="2436144" algn="l" defTabSz="1218072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5pPr>
      <a:lvl6pPr marL="3045181" algn="l" defTabSz="1218072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6pPr>
      <a:lvl7pPr marL="3654217" algn="l" defTabSz="1218072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7pPr>
      <a:lvl8pPr marL="4263253" algn="l" defTabSz="1218072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8pPr>
      <a:lvl9pPr marL="4872289" algn="l" defTabSz="1218072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286507" y="435025"/>
            <a:ext cx="1387956" cy="536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8028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</p:sldLayoutIdLst>
  <p:txStyles>
    <p:titleStyle>
      <a:lvl1pPr algn="l" defTabSz="1218072" rtl="0" eaLnBrk="1" latinLnBrk="0" hangingPunct="1">
        <a:lnSpc>
          <a:spcPct val="90000"/>
        </a:lnSpc>
        <a:spcBef>
          <a:spcPct val="0"/>
        </a:spcBef>
        <a:buNone/>
        <a:defRPr sz="586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518" indent="-304518" algn="l" defTabSz="1218072" rtl="0" eaLnBrk="1" latinLnBrk="0" hangingPunct="1">
        <a:lnSpc>
          <a:spcPct val="90000"/>
        </a:lnSpc>
        <a:spcBef>
          <a:spcPts val="1332"/>
        </a:spcBef>
        <a:buFont typeface="Arial"/>
        <a:buChar char="•"/>
        <a:defRPr sz="3730" kern="1200">
          <a:solidFill>
            <a:schemeClr val="tx1"/>
          </a:solidFill>
          <a:latin typeface="+mn-lt"/>
          <a:ea typeface="+mn-ea"/>
          <a:cs typeface="+mn-cs"/>
        </a:defRPr>
      </a:lvl1pPr>
      <a:lvl2pPr marL="913554" indent="-304518" algn="l" defTabSz="1218072" rtl="0" eaLnBrk="1" latinLnBrk="0" hangingPunct="1">
        <a:lnSpc>
          <a:spcPct val="90000"/>
        </a:lnSpc>
        <a:spcBef>
          <a:spcPts val="666"/>
        </a:spcBef>
        <a:buFont typeface="Arial"/>
        <a:buChar char="•"/>
        <a:defRPr sz="3197" kern="1200">
          <a:solidFill>
            <a:schemeClr val="tx1"/>
          </a:solidFill>
          <a:latin typeface="+mn-lt"/>
          <a:ea typeface="+mn-ea"/>
          <a:cs typeface="+mn-cs"/>
        </a:defRPr>
      </a:lvl2pPr>
      <a:lvl3pPr marL="1522590" indent="-304518" algn="l" defTabSz="1218072" rtl="0" eaLnBrk="1" latinLnBrk="0" hangingPunct="1">
        <a:lnSpc>
          <a:spcPct val="90000"/>
        </a:lnSpc>
        <a:spcBef>
          <a:spcPts val="666"/>
        </a:spcBef>
        <a:buFont typeface="Arial"/>
        <a:buChar char="•"/>
        <a:defRPr sz="2664" kern="1200">
          <a:solidFill>
            <a:schemeClr val="tx1"/>
          </a:solidFill>
          <a:latin typeface="+mn-lt"/>
          <a:ea typeface="+mn-ea"/>
          <a:cs typeface="+mn-cs"/>
        </a:defRPr>
      </a:lvl3pPr>
      <a:lvl4pPr marL="2131626" indent="-304518" algn="l" defTabSz="1218072" rtl="0" eaLnBrk="1" latinLnBrk="0" hangingPunct="1">
        <a:lnSpc>
          <a:spcPct val="90000"/>
        </a:lnSpc>
        <a:spcBef>
          <a:spcPts val="666"/>
        </a:spcBef>
        <a:buFont typeface="Arial"/>
        <a:buChar char="•"/>
        <a:defRPr sz="2398" kern="1200">
          <a:solidFill>
            <a:schemeClr val="tx1"/>
          </a:solidFill>
          <a:latin typeface="+mn-lt"/>
          <a:ea typeface="+mn-ea"/>
          <a:cs typeface="+mn-cs"/>
        </a:defRPr>
      </a:lvl4pPr>
      <a:lvl5pPr marL="2740663" indent="-304518" algn="l" defTabSz="1218072" rtl="0" eaLnBrk="1" latinLnBrk="0" hangingPunct="1">
        <a:lnSpc>
          <a:spcPct val="90000"/>
        </a:lnSpc>
        <a:spcBef>
          <a:spcPts val="666"/>
        </a:spcBef>
        <a:buFont typeface="Arial"/>
        <a:buChar char="•"/>
        <a:defRPr sz="2398" kern="1200">
          <a:solidFill>
            <a:schemeClr val="tx1"/>
          </a:solidFill>
          <a:latin typeface="+mn-lt"/>
          <a:ea typeface="+mn-ea"/>
          <a:cs typeface="+mn-cs"/>
        </a:defRPr>
      </a:lvl5pPr>
      <a:lvl6pPr marL="3349699" indent="-304518" algn="l" defTabSz="1218072" rtl="0" eaLnBrk="1" latinLnBrk="0" hangingPunct="1">
        <a:lnSpc>
          <a:spcPct val="90000"/>
        </a:lnSpc>
        <a:spcBef>
          <a:spcPts val="666"/>
        </a:spcBef>
        <a:buFont typeface="Arial"/>
        <a:buChar char="•"/>
        <a:defRPr sz="2398" kern="1200">
          <a:solidFill>
            <a:schemeClr val="tx1"/>
          </a:solidFill>
          <a:latin typeface="+mn-lt"/>
          <a:ea typeface="+mn-ea"/>
          <a:cs typeface="+mn-cs"/>
        </a:defRPr>
      </a:lvl6pPr>
      <a:lvl7pPr marL="3958735" indent="-304518" algn="l" defTabSz="1218072" rtl="0" eaLnBrk="1" latinLnBrk="0" hangingPunct="1">
        <a:lnSpc>
          <a:spcPct val="90000"/>
        </a:lnSpc>
        <a:spcBef>
          <a:spcPts val="666"/>
        </a:spcBef>
        <a:buFont typeface="Arial"/>
        <a:buChar char="•"/>
        <a:defRPr sz="2398" kern="1200">
          <a:solidFill>
            <a:schemeClr val="tx1"/>
          </a:solidFill>
          <a:latin typeface="+mn-lt"/>
          <a:ea typeface="+mn-ea"/>
          <a:cs typeface="+mn-cs"/>
        </a:defRPr>
      </a:lvl7pPr>
      <a:lvl8pPr marL="4567771" indent="-304518" algn="l" defTabSz="1218072" rtl="0" eaLnBrk="1" latinLnBrk="0" hangingPunct="1">
        <a:lnSpc>
          <a:spcPct val="90000"/>
        </a:lnSpc>
        <a:spcBef>
          <a:spcPts val="666"/>
        </a:spcBef>
        <a:buFont typeface="Arial"/>
        <a:buChar char="•"/>
        <a:defRPr sz="2398" kern="1200">
          <a:solidFill>
            <a:schemeClr val="tx1"/>
          </a:solidFill>
          <a:latin typeface="+mn-lt"/>
          <a:ea typeface="+mn-ea"/>
          <a:cs typeface="+mn-cs"/>
        </a:defRPr>
      </a:lvl8pPr>
      <a:lvl9pPr marL="5176807" indent="-304518" algn="l" defTabSz="1218072" rtl="0" eaLnBrk="1" latinLnBrk="0" hangingPunct="1">
        <a:lnSpc>
          <a:spcPct val="90000"/>
        </a:lnSpc>
        <a:spcBef>
          <a:spcPts val="666"/>
        </a:spcBef>
        <a:buFont typeface="Arial"/>
        <a:buChar char="•"/>
        <a:defRPr sz="239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072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1pPr>
      <a:lvl2pPr marL="609036" algn="l" defTabSz="1218072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2pPr>
      <a:lvl3pPr marL="1218072" algn="l" defTabSz="1218072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3pPr>
      <a:lvl4pPr marL="1827108" algn="l" defTabSz="1218072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4pPr>
      <a:lvl5pPr marL="2436144" algn="l" defTabSz="1218072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5pPr>
      <a:lvl6pPr marL="3045181" algn="l" defTabSz="1218072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6pPr>
      <a:lvl7pPr marL="3654217" algn="l" defTabSz="1218072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7pPr>
      <a:lvl8pPr marL="4263253" algn="l" defTabSz="1218072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8pPr>
      <a:lvl9pPr marL="4872289" algn="l" defTabSz="1218072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286507" y="435025"/>
            <a:ext cx="1387956" cy="536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7332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</p:sldLayoutIdLst>
  <p:txStyles>
    <p:titleStyle>
      <a:lvl1pPr algn="l" defTabSz="1218072" rtl="0" eaLnBrk="1" latinLnBrk="0" hangingPunct="1">
        <a:lnSpc>
          <a:spcPct val="90000"/>
        </a:lnSpc>
        <a:spcBef>
          <a:spcPct val="0"/>
        </a:spcBef>
        <a:buNone/>
        <a:defRPr sz="586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518" indent="-304518" algn="l" defTabSz="1218072" rtl="0" eaLnBrk="1" latinLnBrk="0" hangingPunct="1">
        <a:lnSpc>
          <a:spcPct val="90000"/>
        </a:lnSpc>
        <a:spcBef>
          <a:spcPts val="1332"/>
        </a:spcBef>
        <a:buFont typeface="Arial"/>
        <a:buChar char="•"/>
        <a:defRPr sz="3730" kern="1200">
          <a:solidFill>
            <a:schemeClr val="tx1"/>
          </a:solidFill>
          <a:latin typeface="+mn-lt"/>
          <a:ea typeface="+mn-ea"/>
          <a:cs typeface="+mn-cs"/>
        </a:defRPr>
      </a:lvl1pPr>
      <a:lvl2pPr marL="913554" indent="-304518" algn="l" defTabSz="1218072" rtl="0" eaLnBrk="1" latinLnBrk="0" hangingPunct="1">
        <a:lnSpc>
          <a:spcPct val="90000"/>
        </a:lnSpc>
        <a:spcBef>
          <a:spcPts val="666"/>
        </a:spcBef>
        <a:buFont typeface="Arial"/>
        <a:buChar char="•"/>
        <a:defRPr sz="3197" kern="1200">
          <a:solidFill>
            <a:schemeClr val="tx1"/>
          </a:solidFill>
          <a:latin typeface="+mn-lt"/>
          <a:ea typeface="+mn-ea"/>
          <a:cs typeface="+mn-cs"/>
        </a:defRPr>
      </a:lvl2pPr>
      <a:lvl3pPr marL="1522590" indent="-304518" algn="l" defTabSz="1218072" rtl="0" eaLnBrk="1" latinLnBrk="0" hangingPunct="1">
        <a:lnSpc>
          <a:spcPct val="90000"/>
        </a:lnSpc>
        <a:spcBef>
          <a:spcPts val="666"/>
        </a:spcBef>
        <a:buFont typeface="Arial"/>
        <a:buChar char="•"/>
        <a:defRPr sz="2664" kern="1200">
          <a:solidFill>
            <a:schemeClr val="tx1"/>
          </a:solidFill>
          <a:latin typeface="+mn-lt"/>
          <a:ea typeface="+mn-ea"/>
          <a:cs typeface="+mn-cs"/>
        </a:defRPr>
      </a:lvl3pPr>
      <a:lvl4pPr marL="2131626" indent="-304518" algn="l" defTabSz="1218072" rtl="0" eaLnBrk="1" latinLnBrk="0" hangingPunct="1">
        <a:lnSpc>
          <a:spcPct val="90000"/>
        </a:lnSpc>
        <a:spcBef>
          <a:spcPts val="666"/>
        </a:spcBef>
        <a:buFont typeface="Arial"/>
        <a:buChar char="•"/>
        <a:defRPr sz="2398" kern="1200">
          <a:solidFill>
            <a:schemeClr val="tx1"/>
          </a:solidFill>
          <a:latin typeface="+mn-lt"/>
          <a:ea typeface="+mn-ea"/>
          <a:cs typeface="+mn-cs"/>
        </a:defRPr>
      </a:lvl4pPr>
      <a:lvl5pPr marL="2740663" indent="-304518" algn="l" defTabSz="1218072" rtl="0" eaLnBrk="1" latinLnBrk="0" hangingPunct="1">
        <a:lnSpc>
          <a:spcPct val="90000"/>
        </a:lnSpc>
        <a:spcBef>
          <a:spcPts val="666"/>
        </a:spcBef>
        <a:buFont typeface="Arial"/>
        <a:buChar char="•"/>
        <a:defRPr sz="2398" kern="1200">
          <a:solidFill>
            <a:schemeClr val="tx1"/>
          </a:solidFill>
          <a:latin typeface="+mn-lt"/>
          <a:ea typeface="+mn-ea"/>
          <a:cs typeface="+mn-cs"/>
        </a:defRPr>
      </a:lvl5pPr>
      <a:lvl6pPr marL="3349699" indent="-304518" algn="l" defTabSz="1218072" rtl="0" eaLnBrk="1" latinLnBrk="0" hangingPunct="1">
        <a:lnSpc>
          <a:spcPct val="90000"/>
        </a:lnSpc>
        <a:spcBef>
          <a:spcPts val="666"/>
        </a:spcBef>
        <a:buFont typeface="Arial"/>
        <a:buChar char="•"/>
        <a:defRPr sz="2398" kern="1200">
          <a:solidFill>
            <a:schemeClr val="tx1"/>
          </a:solidFill>
          <a:latin typeface="+mn-lt"/>
          <a:ea typeface="+mn-ea"/>
          <a:cs typeface="+mn-cs"/>
        </a:defRPr>
      </a:lvl6pPr>
      <a:lvl7pPr marL="3958735" indent="-304518" algn="l" defTabSz="1218072" rtl="0" eaLnBrk="1" latinLnBrk="0" hangingPunct="1">
        <a:lnSpc>
          <a:spcPct val="90000"/>
        </a:lnSpc>
        <a:spcBef>
          <a:spcPts val="666"/>
        </a:spcBef>
        <a:buFont typeface="Arial"/>
        <a:buChar char="•"/>
        <a:defRPr sz="2398" kern="1200">
          <a:solidFill>
            <a:schemeClr val="tx1"/>
          </a:solidFill>
          <a:latin typeface="+mn-lt"/>
          <a:ea typeface="+mn-ea"/>
          <a:cs typeface="+mn-cs"/>
        </a:defRPr>
      </a:lvl7pPr>
      <a:lvl8pPr marL="4567771" indent="-304518" algn="l" defTabSz="1218072" rtl="0" eaLnBrk="1" latinLnBrk="0" hangingPunct="1">
        <a:lnSpc>
          <a:spcPct val="90000"/>
        </a:lnSpc>
        <a:spcBef>
          <a:spcPts val="666"/>
        </a:spcBef>
        <a:buFont typeface="Arial"/>
        <a:buChar char="•"/>
        <a:defRPr sz="2398" kern="1200">
          <a:solidFill>
            <a:schemeClr val="tx1"/>
          </a:solidFill>
          <a:latin typeface="+mn-lt"/>
          <a:ea typeface="+mn-ea"/>
          <a:cs typeface="+mn-cs"/>
        </a:defRPr>
      </a:lvl8pPr>
      <a:lvl9pPr marL="5176807" indent="-304518" algn="l" defTabSz="1218072" rtl="0" eaLnBrk="1" latinLnBrk="0" hangingPunct="1">
        <a:lnSpc>
          <a:spcPct val="90000"/>
        </a:lnSpc>
        <a:spcBef>
          <a:spcPts val="666"/>
        </a:spcBef>
        <a:buFont typeface="Arial"/>
        <a:buChar char="•"/>
        <a:defRPr sz="239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072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1pPr>
      <a:lvl2pPr marL="609036" algn="l" defTabSz="1218072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2pPr>
      <a:lvl3pPr marL="1218072" algn="l" defTabSz="1218072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3pPr>
      <a:lvl4pPr marL="1827108" algn="l" defTabSz="1218072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4pPr>
      <a:lvl5pPr marL="2436144" algn="l" defTabSz="1218072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5pPr>
      <a:lvl6pPr marL="3045181" algn="l" defTabSz="1218072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6pPr>
      <a:lvl7pPr marL="3654217" algn="l" defTabSz="1218072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7pPr>
      <a:lvl8pPr marL="4263253" algn="l" defTabSz="1218072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8pPr>
      <a:lvl9pPr marL="4872289" algn="l" defTabSz="1218072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286507" y="435025"/>
            <a:ext cx="1387956" cy="536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2544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txStyles>
    <p:titleStyle>
      <a:lvl1pPr algn="l" defTabSz="1218072" rtl="0" eaLnBrk="1" latinLnBrk="0" hangingPunct="1">
        <a:lnSpc>
          <a:spcPct val="90000"/>
        </a:lnSpc>
        <a:spcBef>
          <a:spcPct val="0"/>
        </a:spcBef>
        <a:buNone/>
        <a:defRPr sz="586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518" indent="-304518" algn="l" defTabSz="1218072" rtl="0" eaLnBrk="1" latinLnBrk="0" hangingPunct="1">
        <a:lnSpc>
          <a:spcPct val="90000"/>
        </a:lnSpc>
        <a:spcBef>
          <a:spcPts val="1332"/>
        </a:spcBef>
        <a:buFont typeface="Arial"/>
        <a:buChar char="•"/>
        <a:defRPr sz="3730" kern="1200">
          <a:solidFill>
            <a:schemeClr val="tx1"/>
          </a:solidFill>
          <a:latin typeface="+mn-lt"/>
          <a:ea typeface="+mn-ea"/>
          <a:cs typeface="+mn-cs"/>
        </a:defRPr>
      </a:lvl1pPr>
      <a:lvl2pPr marL="913554" indent="-304518" algn="l" defTabSz="1218072" rtl="0" eaLnBrk="1" latinLnBrk="0" hangingPunct="1">
        <a:lnSpc>
          <a:spcPct val="90000"/>
        </a:lnSpc>
        <a:spcBef>
          <a:spcPts val="666"/>
        </a:spcBef>
        <a:buFont typeface="Arial"/>
        <a:buChar char="•"/>
        <a:defRPr sz="3197" kern="1200">
          <a:solidFill>
            <a:schemeClr val="tx1"/>
          </a:solidFill>
          <a:latin typeface="+mn-lt"/>
          <a:ea typeface="+mn-ea"/>
          <a:cs typeface="+mn-cs"/>
        </a:defRPr>
      </a:lvl2pPr>
      <a:lvl3pPr marL="1522590" indent="-304518" algn="l" defTabSz="1218072" rtl="0" eaLnBrk="1" latinLnBrk="0" hangingPunct="1">
        <a:lnSpc>
          <a:spcPct val="90000"/>
        </a:lnSpc>
        <a:spcBef>
          <a:spcPts val="666"/>
        </a:spcBef>
        <a:buFont typeface="Arial"/>
        <a:buChar char="•"/>
        <a:defRPr sz="2664" kern="1200">
          <a:solidFill>
            <a:schemeClr val="tx1"/>
          </a:solidFill>
          <a:latin typeface="+mn-lt"/>
          <a:ea typeface="+mn-ea"/>
          <a:cs typeface="+mn-cs"/>
        </a:defRPr>
      </a:lvl3pPr>
      <a:lvl4pPr marL="2131626" indent="-304518" algn="l" defTabSz="1218072" rtl="0" eaLnBrk="1" latinLnBrk="0" hangingPunct="1">
        <a:lnSpc>
          <a:spcPct val="90000"/>
        </a:lnSpc>
        <a:spcBef>
          <a:spcPts val="666"/>
        </a:spcBef>
        <a:buFont typeface="Arial"/>
        <a:buChar char="•"/>
        <a:defRPr sz="2398" kern="1200">
          <a:solidFill>
            <a:schemeClr val="tx1"/>
          </a:solidFill>
          <a:latin typeface="+mn-lt"/>
          <a:ea typeface="+mn-ea"/>
          <a:cs typeface="+mn-cs"/>
        </a:defRPr>
      </a:lvl4pPr>
      <a:lvl5pPr marL="2740663" indent="-304518" algn="l" defTabSz="1218072" rtl="0" eaLnBrk="1" latinLnBrk="0" hangingPunct="1">
        <a:lnSpc>
          <a:spcPct val="90000"/>
        </a:lnSpc>
        <a:spcBef>
          <a:spcPts val="666"/>
        </a:spcBef>
        <a:buFont typeface="Arial"/>
        <a:buChar char="•"/>
        <a:defRPr sz="2398" kern="1200">
          <a:solidFill>
            <a:schemeClr val="tx1"/>
          </a:solidFill>
          <a:latin typeface="+mn-lt"/>
          <a:ea typeface="+mn-ea"/>
          <a:cs typeface="+mn-cs"/>
        </a:defRPr>
      </a:lvl5pPr>
      <a:lvl6pPr marL="3349699" indent="-304518" algn="l" defTabSz="1218072" rtl="0" eaLnBrk="1" latinLnBrk="0" hangingPunct="1">
        <a:lnSpc>
          <a:spcPct val="90000"/>
        </a:lnSpc>
        <a:spcBef>
          <a:spcPts val="666"/>
        </a:spcBef>
        <a:buFont typeface="Arial"/>
        <a:buChar char="•"/>
        <a:defRPr sz="2398" kern="1200">
          <a:solidFill>
            <a:schemeClr val="tx1"/>
          </a:solidFill>
          <a:latin typeface="+mn-lt"/>
          <a:ea typeface="+mn-ea"/>
          <a:cs typeface="+mn-cs"/>
        </a:defRPr>
      </a:lvl6pPr>
      <a:lvl7pPr marL="3958735" indent="-304518" algn="l" defTabSz="1218072" rtl="0" eaLnBrk="1" latinLnBrk="0" hangingPunct="1">
        <a:lnSpc>
          <a:spcPct val="90000"/>
        </a:lnSpc>
        <a:spcBef>
          <a:spcPts val="666"/>
        </a:spcBef>
        <a:buFont typeface="Arial"/>
        <a:buChar char="•"/>
        <a:defRPr sz="2398" kern="1200">
          <a:solidFill>
            <a:schemeClr val="tx1"/>
          </a:solidFill>
          <a:latin typeface="+mn-lt"/>
          <a:ea typeface="+mn-ea"/>
          <a:cs typeface="+mn-cs"/>
        </a:defRPr>
      </a:lvl7pPr>
      <a:lvl8pPr marL="4567771" indent="-304518" algn="l" defTabSz="1218072" rtl="0" eaLnBrk="1" latinLnBrk="0" hangingPunct="1">
        <a:lnSpc>
          <a:spcPct val="90000"/>
        </a:lnSpc>
        <a:spcBef>
          <a:spcPts val="666"/>
        </a:spcBef>
        <a:buFont typeface="Arial"/>
        <a:buChar char="•"/>
        <a:defRPr sz="2398" kern="1200">
          <a:solidFill>
            <a:schemeClr val="tx1"/>
          </a:solidFill>
          <a:latin typeface="+mn-lt"/>
          <a:ea typeface="+mn-ea"/>
          <a:cs typeface="+mn-cs"/>
        </a:defRPr>
      </a:lvl8pPr>
      <a:lvl9pPr marL="5176807" indent="-304518" algn="l" defTabSz="1218072" rtl="0" eaLnBrk="1" latinLnBrk="0" hangingPunct="1">
        <a:lnSpc>
          <a:spcPct val="90000"/>
        </a:lnSpc>
        <a:spcBef>
          <a:spcPts val="666"/>
        </a:spcBef>
        <a:buFont typeface="Arial"/>
        <a:buChar char="•"/>
        <a:defRPr sz="239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072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1pPr>
      <a:lvl2pPr marL="609036" algn="l" defTabSz="1218072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2pPr>
      <a:lvl3pPr marL="1218072" algn="l" defTabSz="1218072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3pPr>
      <a:lvl4pPr marL="1827108" algn="l" defTabSz="1218072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4pPr>
      <a:lvl5pPr marL="2436144" algn="l" defTabSz="1218072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5pPr>
      <a:lvl6pPr marL="3045181" algn="l" defTabSz="1218072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6pPr>
      <a:lvl7pPr marL="3654217" algn="l" defTabSz="1218072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7pPr>
      <a:lvl8pPr marL="4263253" algn="l" defTabSz="1218072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8pPr>
      <a:lvl9pPr marL="4872289" algn="l" defTabSz="1218072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7"/>
            <a:ext cx="12192000" cy="6861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894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hf hdr="0" ftr="0" dt="0"/>
  <p:txStyles>
    <p:titleStyle>
      <a:lvl1pPr algn="l" defTabSz="913554" rtl="0" eaLnBrk="1" latinLnBrk="0" hangingPunct="1">
        <a:lnSpc>
          <a:spcPct val="90000"/>
        </a:lnSpc>
        <a:spcBef>
          <a:spcPct val="0"/>
        </a:spcBef>
        <a:buNone/>
        <a:defRPr sz="439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389" indent="-228389" algn="l" defTabSz="913554" rtl="0" eaLnBrk="1" latinLnBrk="0" hangingPunct="1">
        <a:lnSpc>
          <a:spcPct val="90000"/>
        </a:lnSpc>
        <a:spcBef>
          <a:spcPts val="999"/>
        </a:spcBef>
        <a:buFont typeface="Arial" panose="020B0604020202020204" pitchFamily="34" charset="0"/>
        <a:buChar char="•"/>
        <a:defRPr sz="2797" kern="1200">
          <a:solidFill>
            <a:schemeClr val="tx1"/>
          </a:solidFill>
          <a:latin typeface="+mn-lt"/>
          <a:ea typeface="+mn-ea"/>
          <a:cs typeface="+mn-cs"/>
        </a:defRPr>
      </a:lvl1pPr>
      <a:lvl2pPr marL="685166" indent="-228389" algn="l" defTabSz="9135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398" kern="1200">
          <a:solidFill>
            <a:schemeClr val="tx1"/>
          </a:solidFill>
          <a:latin typeface="+mn-lt"/>
          <a:ea typeface="+mn-ea"/>
          <a:cs typeface="+mn-cs"/>
        </a:defRPr>
      </a:lvl2pPr>
      <a:lvl3pPr marL="1141943" indent="-228389" algn="l" defTabSz="9135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98" kern="1200">
          <a:solidFill>
            <a:schemeClr val="tx1"/>
          </a:solidFill>
          <a:latin typeface="+mn-lt"/>
          <a:ea typeface="+mn-ea"/>
          <a:cs typeface="+mn-cs"/>
        </a:defRPr>
      </a:lvl3pPr>
      <a:lvl4pPr marL="1598720" indent="-228389" algn="l" defTabSz="9135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8" kern="1200">
          <a:solidFill>
            <a:schemeClr val="tx1"/>
          </a:solidFill>
          <a:latin typeface="+mn-lt"/>
          <a:ea typeface="+mn-ea"/>
          <a:cs typeface="+mn-cs"/>
        </a:defRPr>
      </a:lvl4pPr>
      <a:lvl5pPr marL="2055497" indent="-228389" algn="l" defTabSz="9135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8" kern="1200">
          <a:solidFill>
            <a:schemeClr val="tx1"/>
          </a:solidFill>
          <a:latin typeface="+mn-lt"/>
          <a:ea typeface="+mn-ea"/>
          <a:cs typeface="+mn-cs"/>
        </a:defRPr>
      </a:lvl5pPr>
      <a:lvl6pPr marL="2512274" indent="-228389" algn="l" defTabSz="9135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8" kern="1200">
          <a:solidFill>
            <a:schemeClr val="tx1"/>
          </a:solidFill>
          <a:latin typeface="+mn-lt"/>
          <a:ea typeface="+mn-ea"/>
          <a:cs typeface="+mn-cs"/>
        </a:defRPr>
      </a:lvl6pPr>
      <a:lvl7pPr marL="2969051" indent="-228389" algn="l" defTabSz="9135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8" kern="1200">
          <a:solidFill>
            <a:schemeClr val="tx1"/>
          </a:solidFill>
          <a:latin typeface="+mn-lt"/>
          <a:ea typeface="+mn-ea"/>
          <a:cs typeface="+mn-cs"/>
        </a:defRPr>
      </a:lvl7pPr>
      <a:lvl8pPr marL="3425828" indent="-228389" algn="l" defTabSz="9135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8" kern="1200">
          <a:solidFill>
            <a:schemeClr val="tx1"/>
          </a:solidFill>
          <a:latin typeface="+mn-lt"/>
          <a:ea typeface="+mn-ea"/>
          <a:cs typeface="+mn-cs"/>
        </a:defRPr>
      </a:lvl8pPr>
      <a:lvl9pPr marL="3882605" indent="-228389" algn="l" defTabSz="9135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554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1pPr>
      <a:lvl2pPr marL="456777" algn="l" defTabSz="913554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2pPr>
      <a:lvl3pPr marL="913554" algn="l" defTabSz="913554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3pPr>
      <a:lvl4pPr marL="1370331" algn="l" defTabSz="913554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4pPr>
      <a:lvl5pPr marL="1827108" algn="l" defTabSz="913554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5pPr>
      <a:lvl6pPr marL="2283885" algn="l" defTabSz="913554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6pPr>
      <a:lvl7pPr marL="2740663" algn="l" defTabSz="913554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7pPr>
      <a:lvl8pPr marL="3197440" algn="l" defTabSz="913554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8pPr>
      <a:lvl9pPr marL="3654217" algn="l" defTabSz="913554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39591" y="1811929"/>
            <a:ext cx="11351172" cy="1374447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ru-RU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равнение и гармонизация отечественных и международных </a:t>
            </a:r>
            <a:r>
              <a:rPr lang="ru-RU" sz="24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нормативных </a:t>
            </a:r>
            <a:r>
              <a:rPr lang="ru-RU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документов, регламентирующих разработку и внедрение </a:t>
            </a:r>
            <a:r>
              <a:rPr lang="ru-RU" sz="24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цифровых </a:t>
            </a:r>
            <a:r>
              <a:rPr lang="ru-RU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систем контроля и управления АС</a:t>
            </a:r>
            <a:r>
              <a:rPr lang="ru-RU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12849" y="4959631"/>
            <a:ext cx="7344816" cy="1112705"/>
          </a:xfrm>
          <a:prstGeom prst="rect">
            <a:avLst/>
          </a:prstGeom>
        </p:spPr>
        <p:txBody>
          <a:bodyPr vert="horz" lIns="99417" tIns="49709" rIns="99417" bIns="49709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ru-RU" sz="1600" dirty="0" smtClean="0">
                <a:solidFill>
                  <a:srgbClr val="002060"/>
                </a:solidFill>
                <a:ea typeface="Rosatom Light" pitchFamily="34" charset="-52"/>
                <a:cs typeface="Arial" pitchFamily="34" charset="0"/>
              </a:rPr>
              <a:t>Ракитин И.Д., Чебышов С.Б.</a:t>
            </a:r>
          </a:p>
          <a:p>
            <a:pPr lvl="0">
              <a:spcBef>
                <a:spcPct val="0"/>
              </a:spcBef>
            </a:pPr>
            <a:r>
              <a:rPr lang="ru-RU" sz="1600" dirty="0" smtClean="0">
                <a:solidFill>
                  <a:srgbClr val="002060"/>
                </a:solidFill>
                <a:ea typeface="Rosatom Light" pitchFamily="34" charset="-52"/>
                <a:cs typeface="Arial" pitchFamily="34" charset="0"/>
              </a:rPr>
              <a:t>АО «СНИИП»</a:t>
            </a:r>
          </a:p>
          <a:p>
            <a:pPr lvl="0">
              <a:spcBef>
                <a:spcPct val="0"/>
              </a:spcBef>
            </a:pPr>
            <a:endParaRPr lang="ru-RU" sz="1600" dirty="0">
              <a:solidFill>
                <a:srgbClr val="002060"/>
              </a:solidFill>
              <a:ea typeface="Rosatom Light" pitchFamily="34" charset="-52"/>
              <a:cs typeface="Arial" pitchFamily="34" charset="0"/>
            </a:endParaRPr>
          </a:p>
          <a:p>
            <a:pPr lvl="0">
              <a:spcBef>
                <a:spcPct val="0"/>
              </a:spcBef>
            </a:pPr>
            <a:r>
              <a:rPr lang="ru-RU" sz="1600" dirty="0" smtClean="0">
                <a:solidFill>
                  <a:srgbClr val="002060"/>
                </a:solidFill>
                <a:ea typeface="Rosatom Light" pitchFamily="34" charset="-52"/>
                <a:cs typeface="Arial" pitchFamily="34" charset="0"/>
              </a:rPr>
              <a:t>Москва, 2022г. МИФИ </a:t>
            </a:r>
          </a:p>
        </p:txBody>
      </p:sp>
    </p:spTree>
    <p:extLst>
      <p:ext uri="{BB962C8B-B14F-4D97-AF65-F5344CB8AC3E}">
        <p14:creationId xmlns:p14="http://schemas.microsoft.com/office/powerpoint/2010/main" val="39264191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6778" y="341772"/>
            <a:ext cx="10011870" cy="290832"/>
          </a:xfrm>
        </p:spPr>
        <p:txBody>
          <a:bodyPr>
            <a:noAutofit/>
          </a:bodyPr>
          <a:lstStyle/>
          <a:p>
            <a:r>
              <a:rPr lang="ru-RU" sz="2000" dirty="0">
                <a:solidFill>
                  <a:srgbClr val="002060"/>
                </a:solidFill>
                <a:latin typeface="+mn-lt"/>
              </a:rPr>
              <a:t>Результаты сравнения – анализ требований </a:t>
            </a:r>
            <a:r>
              <a:rPr lang="en-US" sz="2000" dirty="0">
                <a:solidFill>
                  <a:srgbClr val="002060"/>
                </a:solidFill>
                <a:latin typeface="+mn-lt"/>
              </a:rPr>
              <a:t>IEEE </a:t>
            </a:r>
            <a:r>
              <a:rPr lang="ru-RU" sz="2000" dirty="0">
                <a:solidFill>
                  <a:srgbClr val="002060"/>
                </a:solidFill>
                <a:latin typeface="+mn-lt"/>
              </a:rPr>
              <a:t>к цифровым системам безопасности АС</a:t>
            </a:r>
            <a:br>
              <a:rPr lang="ru-RU" sz="2000" dirty="0">
                <a:solidFill>
                  <a:srgbClr val="002060"/>
                </a:solidFill>
                <a:latin typeface="+mn-lt"/>
              </a:rPr>
            </a:br>
            <a:endParaRPr lang="ru-RU" sz="20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type="body" sz="quarter" idx="10"/>
          </p:nvPr>
        </p:nvSpPr>
        <p:spPr>
          <a:xfrm>
            <a:off x="120769" y="961454"/>
            <a:ext cx="10978551" cy="2236071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ctr">
            <a:noAutofit/>
          </a:bodyPr>
          <a:lstStyle/>
          <a:p>
            <a:pPr indent="0">
              <a:lnSpc>
                <a:spcPct val="100000"/>
              </a:lnSpc>
              <a:spcBef>
                <a:spcPts val="132"/>
              </a:spcBef>
              <a:buNone/>
            </a:pPr>
            <a:r>
              <a:rPr lang="ru-RU" sz="16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ru-RU" sz="1600" b="1" dirty="0">
                <a:solidFill>
                  <a:srgbClr val="002060"/>
                </a:solidFill>
                <a:latin typeface="+mn-lt"/>
              </a:rPr>
              <a:t>В большинстве случаев критерии и требования </a:t>
            </a:r>
            <a:r>
              <a:rPr lang="en-US" sz="1600" b="1" dirty="0">
                <a:solidFill>
                  <a:srgbClr val="002060"/>
                </a:solidFill>
                <a:latin typeface="+mn-lt"/>
              </a:rPr>
              <a:t>IEEE</a:t>
            </a:r>
            <a:r>
              <a:rPr lang="ru-RU" sz="1600" b="1" dirty="0">
                <a:solidFill>
                  <a:srgbClr val="002060"/>
                </a:solidFill>
                <a:latin typeface="+mn-lt"/>
              </a:rPr>
              <a:t> являются даже более строгими,</a:t>
            </a:r>
            <a:r>
              <a:rPr lang="ru-RU" sz="1600" dirty="0">
                <a:solidFill>
                  <a:srgbClr val="002060"/>
                </a:solidFill>
                <a:latin typeface="+mn-lt"/>
              </a:rPr>
              <a:t> чем в российских стандартах. Например: проведение защитных мероприятий; качество; независимость в отношении физического разделения и барьеров для каналов СБ, и еще более дюжины критериев.</a:t>
            </a:r>
          </a:p>
          <a:p>
            <a:pPr indent="0">
              <a:lnSpc>
                <a:spcPct val="100000"/>
              </a:lnSpc>
              <a:spcBef>
                <a:spcPts val="132"/>
              </a:spcBef>
              <a:buNone/>
            </a:pPr>
            <a:r>
              <a:rPr lang="ru-RU" sz="1600" dirty="0">
                <a:solidFill>
                  <a:srgbClr val="002060"/>
                </a:solidFill>
                <a:latin typeface="+mn-lt"/>
              </a:rPr>
              <a:t>Однако есть несколько важных случаев </a:t>
            </a:r>
            <a:r>
              <a:rPr lang="ru-RU" sz="1600" b="1" dirty="0">
                <a:solidFill>
                  <a:srgbClr val="002060"/>
                </a:solidFill>
                <a:latin typeface="+mn-lt"/>
              </a:rPr>
              <a:t>более строгих Российских требований</a:t>
            </a:r>
            <a:r>
              <a:rPr lang="en-US" sz="1600" b="1" dirty="0">
                <a:solidFill>
                  <a:srgbClr val="002060"/>
                </a:solidFill>
                <a:latin typeface="+mn-lt"/>
              </a:rPr>
              <a:t>:</a:t>
            </a:r>
          </a:p>
          <a:p>
            <a:pPr indent="0">
              <a:lnSpc>
                <a:spcPct val="100000"/>
              </a:lnSpc>
              <a:spcBef>
                <a:spcPts val="132"/>
              </a:spcBef>
              <a:buNone/>
            </a:pPr>
            <a:r>
              <a:rPr lang="ru-RU" sz="1600" b="1" dirty="0">
                <a:solidFill>
                  <a:srgbClr val="002060"/>
                </a:solidFill>
                <a:latin typeface="+mn-lt"/>
              </a:rPr>
              <a:t>- Критерий единичного отказа (степень резервирования) </a:t>
            </a:r>
            <a:r>
              <a:rPr lang="ru-RU" sz="1600" dirty="0">
                <a:solidFill>
                  <a:srgbClr val="002060"/>
                </a:solidFill>
                <a:latin typeface="+mn-lt"/>
              </a:rPr>
              <a:t>– требования  превышают простое применение критерия единичного отказа для системы АЗ</a:t>
            </a:r>
          </a:p>
          <a:p>
            <a:pPr indent="0">
              <a:lnSpc>
                <a:spcPct val="100000"/>
              </a:lnSpc>
              <a:spcBef>
                <a:spcPts val="132"/>
              </a:spcBef>
              <a:buNone/>
            </a:pPr>
            <a:r>
              <a:rPr lang="ru-RU" sz="1600" b="1" dirty="0">
                <a:solidFill>
                  <a:srgbClr val="002060"/>
                </a:solidFill>
                <a:latin typeface="+mn-lt"/>
              </a:rPr>
              <a:t>- Надежность </a:t>
            </a:r>
            <a:r>
              <a:rPr lang="ru-RU" sz="1600" dirty="0">
                <a:solidFill>
                  <a:srgbClr val="002060"/>
                </a:solidFill>
                <a:latin typeface="+mn-lt"/>
              </a:rPr>
              <a:t>– в российских стандартах и ФНП приведены более детальные и строгие </a:t>
            </a:r>
            <a:r>
              <a:rPr lang="ru-RU" sz="1600" b="1" dirty="0">
                <a:solidFill>
                  <a:srgbClr val="002060"/>
                </a:solidFill>
                <a:latin typeface="+mn-lt"/>
              </a:rPr>
              <a:t>численные </a:t>
            </a:r>
            <a:r>
              <a:rPr lang="ru-RU" sz="1600" dirty="0">
                <a:solidFill>
                  <a:srgbClr val="002060"/>
                </a:solidFill>
                <a:latin typeface="+mn-lt"/>
              </a:rPr>
              <a:t>требования по </a:t>
            </a:r>
            <a:r>
              <a:rPr lang="ru-RU" sz="1600" dirty="0" smtClean="0">
                <a:solidFill>
                  <a:srgbClr val="002060"/>
                </a:solidFill>
                <a:latin typeface="+mn-lt"/>
              </a:rPr>
              <a:t>ВАБ</a:t>
            </a:r>
            <a:endParaRPr lang="en-US" sz="16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16011" y="3458783"/>
            <a:ext cx="9504989" cy="58988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algn="l" defTabSz="121807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64" b="1" kern="120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algn="ctr"/>
            <a:r>
              <a:rPr lang="ru-RU" sz="2000" smtClean="0">
                <a:solidFill>
                  <a:srgbClr val="002060"/>
                </a:solidFill>
                <a:latin typeface="+mn-lt"/>
              </a:rPr>
              <a:t>Предложение о гармонизации Российских НТД по цифровым СБ в виде адаптации «ГОСТ Р </a:t>
            </a:r>
            <a:r>
              <a:rPr lang="en-US" sz="2000" smtClean="0">
                <a:solidFill>
                  <a:srgbClr val="002060"/>
                </a:solidFill>
                <a:latin typeface="+mn-lt"/>
              </a:rPr>
              <a:t>IEEE</a:t>
            </a:r>
            <a:r>
              <a:rPr lang="ru-RU" sz="2000" smtClean="0">
                <a:solidFill>
                  <a:srgbClr val="002060"/>
                </a:solidFill>
                <a:latin typeface="+mn-lt"/>
              </a:rPr>
              <a:t>»</a:t>
            </a:r>
            <a:br>
              <a:rPr lang="ru-RU" sz="2000" smtClean="0">
                <a:solidFill>
                  <a:srgbClr val="002060"/>
                </a:solidFill>
                <a:latin typeface="+mn-lt"/>
              </a:rPr>
            </a:br>
            <a:endParaRPr lang="ru-RU" sz="20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5" name="Объект 2"/>
          <p:cNvSpPr>
            <a:spLocks noGrp="1"/>
          </p:cNvSpPr>
          <p:nvPr>
            <p:ph type="body" sz="quarter" idx="10"/>
          </p:nvPr>
        </p:nvSpPr>
        <p:spPr>
          <a:xfrm>
            <a:off x="120770" y="3997953"/>
            <a:ext cx="10978550" cy="2328086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ctr">
            <a:normAutofit/>
          </a:bodyPr>
          <a:lstStyle/>
          <a:p>
            <a:pPr indent="0">
              <a:lnSpc>
                <a:spcPct val="120000"/>
              </a:lnSpc>
              <a:spcBef>
                <a:spcPts val="732"/>
              </a:spcBef>
              <a:buNone/>
            </a:pPr>
            <a:r>
              <a:rPr lang="ru-RU" sz="1600" dirty="0">
                <a:solidFill>
                  <a:srgbClr val="002060"/>
                </a:solidFill>
                <a:latin typeface="+mn-lt"/>
              </a:rPr>
              <a:t> Анализ показал, что стандарты</a:t>
            </a:r>
            <a:r>
              <a:rPr lang="ru-RU" sz="1600" b="1" dirty="0">
                <a:solidFill>
                  <a:srgbClr val="002060"/>
                </a:solidFill>
                <a:latin typeface="+mn-lt"/>
              </a:rPr>
              <a:t> </a:t>
            </a:r>
            <a:r>
              <a:rPr lang="en" sz="1600" b="1" dirty="0">
                <a:solidFill>
                  <a:srgbClr val="002060"/>
                </a:solidFill>
                <a:latin typeface="+mn-lt"/>
              </a:rPr>
              <a:t>IEEE Std 603-1998 </a:t>
            </a:r>
            <a:r>
              <a:rPr lang="ru-RU" sz="1600" b="1" dirty="0">
                <a:solidFill>
                  <a:srgbClr val="002060"/>
                </a:solidFill>
                <a:latin typeface="+mn-lt"/>
              </a:rPr>
              <a:t>и</a:t>
            </a:r>
            <a:r>
              <a:rPr lang="en" sz="1600" b="1" dirty="0">
                <a:solidFill>
                  <a:srgbClr val="002060"/>
                </a:solidFill>
                <a:latin typeface="+mn-lt"/>
              </a:rPr>
              <a:t> Std 7-4.3.2-1998</a:t>
            </a:r>
            <a:r>
              <a:rPr lang="en" sz="1600" dirty="0">
                <a:solidFill>
                  <a:srgbClr val="002060"/>
                </a:solidFill>
                <a:latin typeface="+mn-lt"/>
              </a:rPr>
              <a:t> </a:t>
            </a:r>
            <a:r>
              <a:rPr lang="ru-RU" sz="1600" dirty="0">
                <a:solidFill>
                  <a:srgbClr val="002060"/>
                </a:solidFill>
                <a:latin typeface="+mn-lt"/>
              </a:rPr>
              <a:t>и их новейшие релизы можно заслуженно рекомендовать как </a:t>
            </a:r>
            <a:r>
              <a:rPr lang="ru-RU" sz="1600" b="1" dirty="0">
                <a:solidFill>
                  <a:srgbClr val="002060"/>
                </a:solidFill>
                <a:latin typeface="+mn-lt"/>
              </a:rPr>
              <a:t>«ГОСТ Р </a:t>
            </a:r>
            <a:r>
              <a:rPr lang="en" sz="1600" b="1" dirty="0">
                <a:solidFill>
                  <a:srgbClr val="002060"/>
                </a:solidFill>
                <a:latin typeface="+mn-lt"/>
              </a:rPr>
              <a:t>IEEE»</a:t>
            </a:r>
            <a:r>
              <a:rPr lang="en" sz="1600" dirty="0">
                <a:solidFill>
                  <a:srgbClr val="002060"/>
                </a:solidFill>
                <a:latin typeface="+mn-lt"/>
              </a:rPr>
              <a:t> </a:t>
            </a:r>
            <a:r>
              <a:rPr lang="ru-RU" sz="1600" dirty="0">
                <a:solidFill>
                  <a:srgbClr val="002060"/>
                </a:solidFill>
                <a:latin typeface="+mn-lt"/>
              </a:rPr>
              <a:t>для адаптации в Российские нормативные системы. Они являются гораздо более полными и непротиворечивыми для проектирования систем безопасности (включая  программно-инструментальное обеспечение), чем существующие российские стандарты и ФНП.   </a:t>
            </a:r>
          </a:p>
          <a:p>
            <a:pPr indent="0">
              <a:lnSpc>
                <a:spcPct val="120000"/>
              </a:lnSpc>
              <a:spcBef>
                <a:spcPts val="732"/>
              </a:spcBef>
              <a:buNone/>
            </a:pPr>
            <a:r>
              <a:rPr lang="ru-RU" sz="1600" dirty="0">
                <a:solidFill>
                  <a:srgbClr val="002060"/>
                </a:solidFill>
                <a:latin typeface="+mn-lt"/>
              </a:rPr>
              <a:t>Однако эта </a:t>
            </a:r>
            <a:r>
              <a:rPr lang="ru-RU" sz="1600" b="1" dirty="0">
                <a:solidFill>
                  <a:srgbClr val="002060"/>
                </a:solidFill>
                <a:latin typeface="+mn-lt"/>
              </a:rPr>
              <a:t>гармонизация не может быть осуществлена автоматически, без специальной экспертной оценки</a:t>
            </a:r>
            <a:r>
              <a:rPr lang="ru-RU" sz="1600" dirty="0">
                <a:solidFill>
                  <a:srgbClr val="002060"/>
                </a:solidFill>
                <a:latin typeface="+mn-lt"/>
              </a:rPr>
              <a:t> вновь разрабатываемых систем и стандартов безопасности. </a:t>
            </a:r>
            <a:r>
              <a:rPr lang="ru-RU" sz="1600" b="1" dirty="0">
                <a:solidFill>
                  <a:srgbClr val="002060"/>
                </a:solidFill>
                <a:latin typeface="+mn-lt"/>
              </a:rPr>
              <a:t>Возможны противоречия</a:t>
            </a:r>
            <a:r>
              <a:rPr lang="ru-RU" sz="1600" dirty="0">
                <a:solidFill>
                  <a:srgbClr val="002060"/>
                </a:solidFill>
                <a:latin typeface="+mn-lt"/>
              </a:rPr>
              <a:t> (частично показанные  выше), разрешение которых потребует отступления от определенных </a:t>
            </a:r>
            <a:r>
              <a:rPr lang="ru-RU" sz="1600" dirty="0" smtClean="0">
                <a:solidFill>
                  <a:srgbClr val="002060"/>
                </a:solidFill>
                <a:latin typeface="+mn-lt"/>
              </a:rPr>
              <a:t>требований </a:t>
            </a:r>
            <a:r>
              <a:rPr lang="ru-RU" sz="1600" dirty="0">
                <a:solidFill>
                  <a:srgbClr val="002060"/>
                </a:solidFill>
                <a:latin typeface="+mn-lt"/>
              </a:rPr>
              <a:t>и коррекции ряда документов ФНП.  </a:t>
            </a:r>
            <a:endParaRPr lang="en-US" sz="1600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627376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540" y="318768"/>
            <a:ext cx="10224655" cy="342591"/>
          </a:xfrm>
        </p:spPr>
        <p:txBody>
          <a:bodyPr>
            <a:noAutofit/>
          </a:bodyPr>
          <a:lstStyle/>
          <a:p>
            <a:r>
              <a:rPr lang="ru-RU" sz="2000" dirty="0">
                <a:solidFill>
                  <a:srgbClr val="002060"/>
                </a:solidFill>
                <a:latin typeface="+mn-lt"/>
              </a:rPr>
              <a:t>Предложение о гармонизации Российских НТД с ориентацией на МЭК в виде «ГОСТ Р МЭК»</a:t>
            </a:r>
            <a:br>
              <a:rPr lang="ru-RU" sz="2000" dirty="0">
                <a:solidFill>
                  <a:srgbClr val="002060"/>
                </a:solidFill>
                <a:latin typeface="+mn-lt"/>
              </a:rPr>
            </a:br>
            <a:endParaRPr lang="ru-RU" sz="20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type="body" sz="quarter" idx="10"/>
          </p:nvPr>
        </p:nvSpPr>
        <p:spPr>
          <a:xfrm>
            <a:off x="322852" y="1529751"/>
            <a:ext cx="10775647" cy="3462069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ctr">
            <a:noAutofit/>
          </a:bodyPr>
          <a:lstStyle/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b="1" dirty="0">
                <a:solidFill>
                  <a:srgbClr val="002060"/>
                </a:solidFill>
                <a:latin typeface="+mn-lt"/>
              </a:rPr>
              <a:t>Как отмечалось выше, к единственному документу первого (наиболее высокого) уровня иерархии разработки ПК 45А (МЭК 61513), недавно включенному в Российскую нормативную систему как ГОСТ Р МЭК 61513, в 2020 году был добавлен второй стандарт МЭК 63046, который теперь также лежит в основе серии стандартов ПК 45А. Поэтому весьма актуальной становится его скорейшая адаптация как ГОСТ Р МЭК 63046. 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b="1" dirty="0">
                <a:solidFill>
                  <a:srgbClr val="002060"/>
                </a:solidFill>
                <a:latin typeface="+mn-lt"/>
              </a:rPr>
              <a:t>В результате анализа была составлена сводная таблица стандартов МЭК, посвященных АСУ ТП АЭС, в которой даны основные характеристики этих </a:t>
            </a:r>
            <a:r>
              <a:rPr lang="ru-RU" sz="1800" b="1" dirty="0" smtClean="0">
                <a:solidFill>
                  <a:srgbClr val="002060"/>
                </a:solidFill>
                <a:latin typeface="+mn-lt"/>
              </a:rPr>
              <a:t>стандартов -более </a:t>
            </a:r>
            <a:r>
              <a:rPr lang="ru-RU" sz="1800" b="1" dirty="0">
                <a:solidFill>
                  <a:srgbClr val="002060"/>
                </a:solidFill>
                <a:latin typeface="+mn-lt"/>
              </a:rPr>
              <a:t>120 наименований с 10-ю </a:t>
            </a:r>
            <a:r>
              <a:rPr lang="ru-RU" sz="1800" b="1" dirty="0" smtClean="0">
                <a:solidFill>
                  <a:srgbClr val="002060"/>
                </a:solidFill>
                <a:latin typeface="+mn-lt"/>
              </a:rPr>
              <a:t>параметрами.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b="1" dirty="0" smtClean="0">
                <a:solidFill>
                  <a:srgbClr val="002060"/>
                </a:solidFill>
                <a:latin typeface="+mn-lt"/>
              </a:rPr>
              <a:t>Предполагается, что результаты данного анализа послужат основой для формирования отраслевой  программы гармонизации стандартов.</a:t>
            </a:r>
            <a:endParaRPr lang="en-US" sz="1800" b="1" dirty="0">
              <a:solidFill>
                <a:srgbClr val="002060"/>
              </a:solidFill>
              <a:latin typeface="+mn-lt"/>
            </a:endParaRPr>
          </a:p>
          <a:p>
            <a:pPr marL="0" indent="0">
              <a:buNone/>
            </a:pPr>
            <a:endParaRPr lang="ru-RU" sz="1800" b="1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644493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460810" y="1115111"/>
            <a:ext cx="9222058" cy="23698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rgbClr val="002060"/>
                </a:solidFill>
              </a:rPr>
              <a:t>Благодарность. </a:t>
            </a:r>
            <a:endParaRPr lang="ru-RU" sz="4000" b="1" dirty="0" smtClean="0">
              <a:solidFill>
                <a:srgbClr val="002060"/>
              </a:solidFill>
            </a:endParaRPr>
          </a:p>
          <a:p>
            <a:endParaRPr lang="ru-RU" b="1" dirty="0">
              <a:solidFill>
                <a:srgbClr val="002060"/>
              </a:solidFill>
            </a:endParaRPr>
          </a:p>
          <a:p>
            <a:r>
              <a:rPr lang="ru-RU" dirty="0" smtClean="0"/>
              <a:t>При подготовке доклада  авторы </a:t>
            </a:r>
            <a:r>
              <a:rPr lang="ru-RU" dirty="0"/>
              <a:t>получили важные рекомендации и технические материалы от ряда ведущих Российских экспертов. Особую признательность и благодарность авторы выражают секретарю Технического комитета 45 МЭК, главному специалисту АО «ВНИИАЭС» С.А. </a:t>
            </a:r>
            <a:r>
              <a:rPr lang="ru-RU" dirty="0" err="1"/>
              <a:t>Шумову</a:t>
            </a:r>
            <a:r>
              <a:rPr lang="ru-RU" dirty="0"/>
              <a:t> и председателю секции АСУ НТС № 1 </a:t>
            </a:r>
            <a:r>
              <a:rPr lang="ru-RU" dirty="0" err="1"/>
              <a:t>Госкорпорации</a:t>
            </a:r>
            <a:r>
              <a:rPr lang="ru-RU" dirty="0"/>
              <a:t> «</a:t>
            </a:r>
            <a:r>
              <a:rPr lang="ru-RU" dirty="0" err="1"/>
              <a:t>Росатом</a:t>
            </a:r>
            <a:r>
              <a:rPr lang="ru-RU" dirty="0"/>
              <a:t>», советнику Генерального директора АО «РАСУ» В.П. </a:t>
            </a:r>
            <a:r>
              <a:rPr lang="ru-RU" dirty="0" err="1"/>
              <a:t>Сивоконю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3608935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type="body" sz="quarter" idx="10"/>
          </p:nvPr>
        </p:nvSpPr>
        <p:spPr>
          <a:xfrm>
            <a:off x="719666" y="1496291"/>
            <a:ext cx="10775647" cy="4795651"/>
          </a:xfrm>
        </p:spPr>
        <p:txBody>
          <a:bodyPr anchor="ctr">
            <a:normAutofit/>
          </a:bodyPr>
          <a:lstStyle/>
          <a:p>
            <a:pPr indent="0" algn="ctr">
              <a:lnSpc>
                <a:spcPct val="120000"/>
              </a:lnSpc>
              <a:spcBef>
                <a:spcPts val="732"/>
              </a:spcBef>
              <a:buNone/>
            </a:pPr>
            <a:r>
              <a:rPr lang="ru-RU" sz="3200" dirty="0">
                <a:solidFill>
                  <a:srgbClr val="002060"/>
                </a:solidFill>
              </a:rPr>
              <a:t> </a:t>
            </a:r>
            <a:r>
              <a:rPr lang="ru-RU" sz="4800" b="1" i="1" dirty="0">
                <a:solidFill>
                  <a:srgbClr val="002060"/>
                </a:solidFill>
              </a:rPr>
              <a:t>Спасибо за внимание!</a:t>
            </a:r>
          </a:p>
          <a:p>
            <a:pPr indent="0" algn="ctr">
              <a:lnSpc>
                <a:spcPct val="120000"/>
              </a:lnSpc>
              <a:spcBef>
                <a:spcPts val="732"/>
              </a:spcBef>
              <a:buNone/>
            </a:pPr>
            <a:r>
              <a:rPr lang="ru-RU" sz="3400" b="1" i="1" dirty="0" smtClean="0">
                <a:solidFill>
                  <a:srgbClr val="002060"/>
                </a:solidFill>
              </a:rPr>
              <a:t> </a:t>
            </a:r>
            <a:endParaRPr lang="en-US" sz="32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114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9666" y="551389"/>
            <a:ext cx="8748184" cy="453499"/>
          </a:xfrm>
        </p:spPr>
        <p:txBody>
          <a:bodyPr/>
          <a:lstStyle/>
          <a:p>
            <a:r>
              <a:rPr lang="ru-RU" sz="2000" dirty="0">
                <a:solidFill>
                  <a:srgbClr val="002060"/>
                </a:solidFill>
                <a:latin typeface="+mn-lt"/>
              </a:rPr>
              <a:t>Международные организации по стандартам в области АСУ ТП АС</a:t>
            </a:r>
          </a:p>
        </p:txBody>
      </p:sp>
      <p:sp>
        <p:nvSpPr>
          <p:cNvPr id="3" name="Объект 2"/>
          <p:cNvSpPr>
            <a:spLocks noGrp="1"/>
          </p:cNvSpPr>
          <p:nvPr>
            <p:ph type="body" sz="quarter" idx="10"/>
          </p:nvPr>
        </p:nvSpPr>
        <p:spPr>
          <a:xfrm>
            <a:off x="219335" y="1618502"/>
            <a:ext cx="11818188" cy="1205056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ctr">
            <a:normAutofit/>
          </a:bodyPr>
          <a:lstStyle/>
          <a:p>
            <a:pPr algn="just">
              <a:lnSpc>
                <a:spcPct val="100000"/>
              </a:lnSpc>
              <a:spcBef>
                <a:spcPts val="732"/>
              </a:spcBef>
            </a:pPr>
            <a:r>
              <a:rPr lang="ru-RU" sz="1600" b="1" dirty="0" smtClean="0">
                <a:solidFill>
                  <a:srgbClr val="002060"/>
                </a:solidFill>
                <a:latin typeface="+mn-lt"/>
              </a:rPr>
              <a:t> Подкомитет </a:t>
            </a:r>
            <a:r>
              <a:rPr lang="ru-RU" sz="1600" b="1" dirty="0">
                <a:solidFill>
                  <a:srgbClr val="002060"/>
                </a:solidFill>
                <a:latin typeface="+mn-lt"/>
              </a:rPr>
              <a:t>ПК 45А Международной электротехнической комиссии (МЭК) </a:t>
            </a:r>
          </a:p>
          <a:p>
            <a:pPr algn="just">
              <a:lnSpc>
                <a:spcPct val="100000"/>
              </a:lnSpc>
              <a:spcBef>
                <a:spcPts val="732"/>
              </a:spcBef>
            </a:pPr>
            <a:r>
              <a:rPr lang="ru-RU" sz="1600" b="1" dirty="0" smtClean="0">
                <a:solidFill>
                  <a:srgbClr val="002060"/>
                </a:solidFill>
                <a:latin typeface="+mn-lt"/>
              </a:rPr>
              <a:t> Институт </a:t>
            </a:r>
            <a:r>
              <a:rPr lang="ru-RU" sz="1600" b="1" dirty="0">
                <a:solidFill>
                  <a:srgbClr val="002060"/>
                </a:solidFill>
                <a:latin typeface="+mn-lt"/>
              </a:rPr>
              <a:t>инженеров в области электротехники и электроники (</a:t>
            </a:r>
            <a:r>
              <a:rPr lang="en-US" sz="1600" b="1" dirty="0">
                <a:solidFill>
                  <a:srgbClr val="002060"/>
                </a:solidFill>
                <a:latin typeface="+mn-lt"/>
              </a:rPr>
              <a:t>IEEE</a:t>
            </a:r>
            <a:r>
              <a:rPr lang="ru-RU" sz="1600" b="1" dirty="0">
                <a:solidFill>
                  <a:srgbClr val="002060"/>
                </a:solidFill>
                <a:latin typeface="+mn-lt"/>
              </a:rPr>
              <a:t>). </a:t>
            </a:r>
          </a:p>
          <a:p>
            <a:pPr algn="just">
              <a:lnSpc>
                <a:spcPct val="100000"/>
              </a:lnSpc>
              <a:spcBef>
                <a:spcPts val="732"/>
              </a:spcBef>
              <a:buFont typeface="Wingdings" panose="05000000000000000000" pitchFamily="2" charset="2"/>
              <a:buChar char="v"/>
            </a:pPr>
            <a:r>
              <a:rPr lang="ru-RU" sz="1600" b="1" dirty="0">
                <a:solidFill>
                  <a:srgbClr val="002060"/>
                </a:solidFill>
                <a:latin typeface="+mn-lt"/>
              </a:rPr>
              <a:t>Исторически возникло и до сих пор наблюдается значительное рассогласование и расхождение между двумя различными системами стандартов, разрабатываемых в этих </a:t>
            </a:r>
            <a:r>
              <a:rPr lang="ru-RU" sz="1600" b="1" dirty="0" smtClean="0">
                <a:solidFill>
                  <a:srgbClr val="002060"/>
                </a:solidFill>
                <a:latin typeface="+mn-lt"/>
              </a:rPr>
              <a:t>организациях.</a:t>
            </a:r>
            <a:endParaRPr lang="en-US" sz="16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19335" y="3334668"/>
            <a:ext cx="11818187" cy="95101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>
            <a:lvl1pPr algn="l" defTabSz="121807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64" b="1" kern="120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lnSpc>
                <a:spcPct val="100000"/>
              </a:lnSpc>
              <a:spcBef>
                <a:spcPts val="132"/>
              </a:spcBef>
            </a:pPr>
            <a:r>
              <a:rPr lang="ru-RU" sz="1600" dirty="0" smtClean="0">
                <a:solidFill>
                  <a:srgbClr val="002060"/>
                </a:solidFill>
                <a:latin typeface="+mn-lt"/>
              </a:rPr>
              <a:t>На стандарты </a:t>
            </a:r>
            <a:r>
              <a:rPr lang="en-US" sz="1600" dirty="0">
                <a:solidFill>
                  <a:srgbClr val="002060"/>
                </a:solidFill>
                <a:latin typeface="+mn-lt"/>
              </a:rPr>
              <a:t>IEEE</a:t>
            </a:r>
            <a:r>
              <a:rPr lang="ru-RU" sz="1600" dirty="0">
                <a:solidFill>
                  <a:srgbClr val="002060"/>
                </a:solidFill>
                <a:latin typeface="+mn-lt"/>
              </a:rPr>
              <a:t> </a:t>
            </a:r>
            <a:r>
              <a:rPr lang="ru-RU" sz="1600" dirty="0" smtClean="0">
                <a:solidFill>
                  <a:srgbClr val="002060"/>
                </a:solidFill>
                <a:latin typeface="+mn-lt"/>
              </a:rPr>
              <a:t>ориентированы преимущественно - США</a:t>
            </a:r>
            <a:r>
              <a:rPr lang="ru-RU" sz="1600" dirty="0">
                <a:solidFill>
                  <a:srgbClr val="002060"/>
                </a:solidFill>
                <a:latin typeface="+mn-lt"/>
              </a:rPr>
              <a:t>, Канада, Южная Америка, Южная Африка,  Южная Корея и большинство стран Азии).</a:t>
            </a:r>
          </a:p>
          <a:p>
            <a:pPr>
              <a:lnSpc>
                <a:spcPct val="100000"/>
              </a:lnSpc>
              <a:spcBef>
                <a:spcPts val="132"/>
              </a:spcBef>
            </a:pPr>
            <a:r>
              <a:rPr lang="ru-RU" sz="1600" dirty="0" smtClean="0">
                <a:solidFill>
                  <a:srgbClr val="002060"/>
                </a:solidFill>
                <a:latin typeface="+mn-lt"/>
              </a:rPr>
              <a:t>На стандарты </a:t>
            </a:r>
            <a:r>
              <a:rPr lang="ru-RU" sz="1600" dirty="0">
                <a:solidFill>
                  <a:srgbClr val="002060"/>
                </a:solidFill>
                <a:latin typeface="+mn-lt"/>
              </a:rPr>
              <a:t>ПК 45А МЭК </a:t>
            </a:r>
            <a:r>
              <a:rPr lang="ru-RU" sz="1600" dirty="0" smtClean="0">
                <a:solidFill>
                  <a:srgbClr val="002060"/>
                </a:solidFill>
                <a:latin typeface="+mn-lt"/>
              </a:rPr>
              <a:t> ориентированы страны ЕЭС, ряд </a:t>
            </a:r>
            <a:r>
              <a:rPr lang="ru-RU" sz="1600" dirty="0">
                <a:solidFill>
                  <a:srgbClr val="002060"/>
                </a:solidFill>
                <a:latin typeface="+mn-lt"/>
              </a:rPr>
              <a:t>стран </a:t>
            </a:r>
            <a:r>
              <a:rPr lang="ru-RU" sz="1600" dirty="0" smtClean="0">
                <a:solidFill>
                  <a:srgbClr val="002060"/>
                </a:solidFill>
                <a:latin typeface="+mn-lt"/>
              </a:rPr>
              <a:t>Азии и Северной Африки. </a:t>
            </a:r>
            <a:endParaRPr lang="ru-RU" sz="1600" dirty="0">
              <a:solidFill>
                <a:srgbClr val="002060"/>
              </a:solidFill>
              <a:latin typeface="+mn-lt"/>
            </a:endParaRPr>
          </a:p>
          <a:p>
            <a:r>
              <a:rPr lang="ru-RU" sz="1600" dirty="0" smtClean="0">
                <a:solidFill>
                  <a:srgbClr val="002060"/>
                </a:solidFill>
                <a:latin typeface="+mn-lt"/>
              </a:rPr>
              <a:t/>
            </a:r>
            <a:br>
              <a:rPr lang="ru-RU" sz="1600" dirty="0" smtClean="0">
                <a:solidFill>
                  <a:srgbClr val="002060"/>
                </a:solidFill>
                <a:latin typeface="+mn-lt"/>
              </a:rPr>
            </a:br>
            <a:r>
              <a:rPr lang="ru-RU" sz="1600" dirty="0" smtClean="0">
                <a:solidFill>
                  <a:srgbClr val="002060"/>
                </a:solidFill>
                <a:latin typeface="+mn-lt"/>
              </a:rPr>
              <a:t/>
            </a:r>
            <a:br>
              <a:rPr lang="ru-RU" sz="1600" dirty="0" smtClean="0">
                <a:solidFill>
                  <a:srgbClr val="002060"/>
                </a:solidFill>
                <a:latin typeface="+mn-lt"/>
              </a:rPr>
            </a:br>
            <a:endParaRPr lang="ru-RU" sz="16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6" name="Объект 2"/>
          <p:cNvSpPr>
            <a:spLocks noGrp="1"/>
          </p:cNvSpPr>
          <p:nvPr>
            <p:ph type="body" sz="quarter" idx="10"/>
          </p:nvPr>
        </p:nvSpPr>
        <p:spPr>
          <a:xfrm>
            <a:off x="219335" y="4796793"/>
            <a:ext cx="11777132" cy="1062485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ctr"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32"/>
              </a:spcBef>
              <a:buNone/>
            </a:pPr>
            <a:r>
              <a:rPr lang="ru-RU" sz="1600" b="1" dirty="0">
                <a:solidFill>
                  <a:srgbClr val="002060"/>
                </a:solidFill>
                <a:latin typeface="+mn-lt"/>
              </a:rPr>
              <a:t>  </a:t>
            </a:r>
            <a:r>
              <a:rPr lang="ru-RU" sz="1600" b="1" dirty="0" smtClean="0">
                <a:solidFill>
                  <a:srgbClr val="002060"/>
                </a:solidFill>
                <a:latin typeface="+mn-lt"/>
              </a:rPr>
              <a:t>Совместное </a:t>
            </a:r>
            <a:r>
              <a:rPr lang="ru-RU" sz="1600" b="1" dirty="0">
                <a:solidFill>
                  <a:srgbClr val="002060"/>
                </a:solidFill>
                <a:latin typeface="+mn-lt"/>
              </a:rPr>
              <a:t>заседание подкомитета ПК 45А МЭК и </a:t>
            </a:r>
            <a:r>
              <a:rPr lang="en-US" sz="1600" b="1" dirty="0">
                <a:solidFill>
                  <a:srgbClr val="002060"/>
                </a:solidFill>
                <a:latin typeface="+mn-lt"/>
              </a:rPr>
              <a:t>IEEE</a:t>
            </a:r>
            <a:r>
              <a:rPr lang="ru-RU" sz="1600" b="1" dirty="0">
                <a:solidFill>
                  <a:srgbClr val="002060"/>
                </a:solidFill>
                <a:latin typeface="+mn-lt"/>
              </a:rPr>
              <a:t>, намеченное в Швеции на май 2022 г, будет посвящено вопросам устранения рассогласования и разработке совместных правовых норм в области АСУ ТП АС для двух важнейших международных систем стандартизации.   </a:t>
            </a:r>
            <a:endParaRPr lang="en-US" sz="1600" b="1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47530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6814" y="907058"/>
            <a:ext cx="10069380" cy="390957"/>
          </a:xfrm>
        </p:spPr>
        <p:txBody>
          <a:bodyPr/>
          <a:lstStyle/>
          <a:p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Почему в Российской Федерации возникла особая ситуация с «атомными» стандартами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?</a:t>
            </a:r>
            <a:endParaRPr lang="ru-RU" sz="2000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type="body" sz="quarter" idx="10"/>
          </p:nvPr>
        </p:nvSpPr>
        <p:spPr>
          <a:xfrm>
            <a:off x="196342" y="1449998"/>
            <a:ext cx="10775647" cy="415717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ctr">
            <a:noAutofit/>
          </a:bodyPr>
          <a:lstStyle/>
          <a:p>
            <a:pPr indent="0">
              <a:lnSpc>
                <a:spcPct val="120000"/>
              </a:lnSpc>
            </a:pPr>
            <a:r>
              <a:rPr lang="ru-RU" sz="1600" b="1" dirty="0">
                <a:solidFill>
                  <a:srgbClr val="002060"/>
                </a:solidFill>
                <a:latin typeface="+mn-lt"/>
              </a:rPr>
              <a:t> </a:t>
            </a:r>
            <a:r>
              <a:rPr lang="ru-RU" sz="1600" dirty="0">
                <a:solidFill>
                  <a:srgbClr val="002060"/>
                </a:solidFill>
                <a:latin typeface="+mn-lt"/>
              </a:rPr>
              <a:t> </a:t>
            </a:r>
            <a:r>
              <a:rPr lang="ru-RU" sz="1600" b="1" dirty="0">
                <a:solidFill>
                  <a:srgbClr val="002060"/>
                </a:solidFill>
                <a:latin typeface="+mn-lt"/>
              </a:rPr>
              <a:t>А</a:t>
            </a:r>
            <a:r>
              <a:rPr lang="ru-RU" sz="1600" b="1" dirty="0" smtClean="0">
                <a:solidFill>
                  <a:srgbClr val="002060"/>
                </a:solidFill>
                <a:latin typeface="+mn-lt"/>
              </a:rPr>
              <a:t>втономное </a:t>
            </a:r>
            <a:r>
              <a:rPr lang="ru-RU" sz="1600" b="1" dirty="0">
                <a:solidFill>
                  <a:srgbClr val="002060"/>
                </a:solidFill>
                <a:latin typeface="+mn-lt"/>
              </a:rPr>
              <a:t>(частично), независимое и секретно-конфиденциальное развитие</a:t>
            </a:r>
            <a:r>
              <a:rPr lang="ru-RU" sz="1600" dirty="0">
                <a:solidFill>
                  <a:srgbClr val="002060"/>
                </a:solidFill>
                <a:latin typeface="+mn-lt"/>
              </a:rPr>
              <a:t> отечественной атомной индустрии и энергетики, начиная с легендарных лет «холодной войны» и вплоть до 1990-х годов. </a:t>
            </a:r>
          </a:p>
          <a:p>
            <a:pPr indent="0">
              <a:lnSpc>
                <a:spcPct val="120000"/>
              </a:lnSpc>
            </a:pPr>
            <a:r>
              <a:rPr lang="ru-RU" sz="1600" b="1" dirty="0" smtClean="0">
                <a:solidFill>
                  <a:srgbClr val="002060"/>
                </a:solidFill>
                <a:latin typeface="+mn-lt"/>
              </a:rPr>
              <a:t>РФ </a:t>
            </a:r>
            <a:r>
              <a:rPr lang="ru-RU" sz="1600" b="1" dirty="0">
                <a:solidFill>
                  <a:srgbClr val="002060"/>
                </a:solidFill>
                <a:latin typeface="+mn-lt"/>
              </a:rPr>
              <a:t>унаследовала от СССР </a:t>
            </a:r>
            <a:r>
              <a:rPr lang="ru-RU" sz="1600" b="1" dirty="0" smtClean="0">
                <a:solidFill>
                  <a:srgbClr val="002060"/>
                </a:solidFill>
                <a:latin typeface="+mn-lt"/>
              </a:rPr>
              <a:t>систему </a:t>
            </a:r>
            <a:r>
              <a:rPr lang="ru-RU" sz="1600" b="1" dirty="0">
                <a:solidFill>
                  <a:srgbClr val="002060"/>
                </a:solidFill>
                <a:latin typeface="+mn-lt"/>
              </a:rPr>
              <a:t>ГОСТов, а также собственную систему НТД, по ряду базовых понятий и принципов </a:t>
            </a:r>
            <a:r>
              <a:rPr lang="ru-RU" sz="1600" b="1" dirty="0" smtClean="0">
                <a:solidFill>
                  <a:srgbClr val="002060"/>
                </a:solidFill>
                <a:latin typeface="+mn-lt"/>
              </a:rPr>
              <a:t>построения отличную от МЭК и </a:t>
            </a:r>
            <a:r>
              <a:rPr lang="en-US" sz="1600" b="1" dirty="0" smtClean="0">
                <a:solidFill>
                  <a:srgbClr val="002060"/>
                </a:solidFill>
                <a:latin typeface="+mn-lt"/>
              </a:rPr>
              <a:t>IEEE</a:t>
            </a:r>
            <a:r>
              <a:rPr lang="ru-RU" sz="1600" b="1" dirty="0" smtClean="0">
                <a:solidFill>
                  <a:srgbClr val="002060"/>
                </a:solidFill>
                <a:latin typeface="+mn-lt"/>
              </a:rPr>
              <a:t>. </a:t>
            </a:r>
            <a:endParaRPr lang="ru-RU" sz="1600" b="1" dirty="0">
              <a:solidFill>
                <a:srgbClr val="002060"/>
              </a:solidFill>
              <a:latin typeface="+mn-lt"/>
            </a:endParaRPr>
          </a:p>
          <a:p>
            <a:pPr indent="0">
              <a:lnSpc>
                <a:spcPct val="120000"/>
              </a:lnSpc>
            </a:pPr>
            <a:r>
              <a:rPr lang="ru-RU" sz="1600" b="1" dirty="0">
                <a:solidFill>
                  <a:srgbClr val="002060"/>
                </a:solidFill>
                <a:latin typeface="+mn-lt"/>
              </a:rPr>
              <a:t>Р</a:t>
            </a:r>
            <a:r>
              <a:rPr lang="ru-RU" sz="1600" b="1" dirty="0" smtClean="0">
                <a:solidFill>
                  <a:srgbClr val="002060"/>
                </a:solidFill>
                <a:latin typeface="+mn-lt"/>
              </a:rPr>
              <a:t>ассогласование ряда </a:t>
            </a:r>
            <a:r>
              <a:rPr lang="ru-RU" sz="1600" b="1" dirty="0">
                <a:solidFill>
                  <a:srgbClr val="002060"/>
                </a:solidFill>
                <a:latin typeface="+mn-lt"/>
              </a:rPr>
              <a:t>отечественных атомных стандартов </a:t>
            </a:r>
            <a:r>
              <a:rPr lang="ru-RU" sz="1600" b="1" dirty="0" smtClean="0">
                <a:solidFill>
                  <a:srgbClr val="002060"/>
                </a:solidFill>
                <a:latin typeface="+mn-lt"/>
              </a:rPr>
              <a:t>с </a:t>
            </a:r>
            <a:r>
              <a:rPr lang="ru-RU" sz="1600" b="1" dirty="0">
                <a:solidFill>
                  <a:srgbClr val="002060"/>
                </a:solidFill>
                <a:latin typeface="+mn-lt"/>
              </a:rPr>
              <a:t>международными вовсе не означает априори какой-либо их «ущербности», а отдельные стандарты и НТД являются даже гораздо более завершенными как функционально, так и логически. </a:t>
            </a:r>
          </a:p>
          <a:p>
            <a:pPr indent="0">
              <a:lnSpc>
                <a:spcPct val="120000"/>
              </a:lnSpc>
            </a:pPr>
            <a:r>
              <a:rPr lang="ru-RU" sz="1600" b="1" dirty="0" smtClean="0">
                <a:solidFill>
                  <a:srgbClr val="002060"/>
                </a:solidFill>
                <a:latin typeface="+mn-lt"/>
              </a:rPr>
              <a:t>В настоящее время значительная </a:t>
            </a:r>
            <a:r>
              <a:rPr lang="ru-RU" sz="1600" b="1" dirty="0">
                <a:solidFill>
                  <a:srgbClr val="002060"/>
                </a:solidFill>
                <a:latin typeface="+mn-lt"/>
              </a:rPr>
              <a:t>часть </a:t>
            </a:r>
            <a:r>
              <a:rPr lang="ru-RU" sz="1600" b="1" dirty="0" smtClean="0">
                <a:solidFill>
                  <a:srgbClr val="002060"/>
                </a:solidFill>
                <a:latin typeface="+mn-lt"/>
              </a:rPr>
              <a:t>отечественных </a:t>
            </a:r>
            <a:r>
              <a:rPr lang="ru-RU" sz="1600" b="1" dirty="0">
                <a:solidFill>
                  <a:srgbClr val="002060"/>
                </a:solidFill>
                <a:latin typeface="+mn-lt"/>
              </a:rPr>
              <a:t>стандартов устарела  и доставляет серьезные затруднения для экспорта Российских атомных технологий, включая АС, за рубеж. </a:t>
            </a:r>
            <a:r>
              <a:rPr lang="ru-RU" sz="1600" b="1" dirty="0" smtClean="0">
                <a:solidFill>
                  <a:srgbClr val="002060"/>
                </a:solidFill>
                <a:latin typeface="+mn-lt"/>
              </a:rPr>
              <a:t> </a:t>
            </a:r>
          </a:p>
          <a:p>
            <a:pPr indent="0">
              <a:lnSpc>
                <a:spcPct val="120000"/>
              </a:lnSpc>
            </a:pPr>
            <a:r>
              <a:rPr lang="ru-RU" sz="1600" b="1" dirty="0" smtClean="0">
                <a:solidFill>
                  <a:srgbClr val="002060"/>
                </a:solidFill>
                <a:latin typeface="+mn-lt"/>
              </a:rPr>
              <a:t>Обозначения </a:t>
            </a:r>
            <a:r>
              <a:rPr lang="ru-RU" sz="1600" b="1" dirty="0">
                <a:solidFill>
                  <a:srgbClr val="002060"/>
                </a:solidFill>
                <a:latin typeface="+mn-lt"/>
              </a:rPr>
              <a:t>ГОСТ относятся к актуальным стандартам, принятым еще в советские времена. Стандарты, принятые уже в РФ, имеют обозначение ГОСТ Р. Наконец, стандарты, являющиеся строго аутентичными и официально утвержденными переводами международных стандартов, обозначаются, например, как ГОСТ Р МЭК, ГОСТ Р </a:t>
            </a:r>
            <a:r>
              <a:rPr lang="en-US" sz="1600" b="1" dirty="0">
                <a:solidFill>
                  <a:srgbClr val="002060"/>
                </a:solidFill>
                <a:latin typeface="+mn-lt"/>
              </a:rPr>
              <a:t>ISO</a:t>
            </a:r>
            <a:r>
              <a:rPr lang="ru-RU" sz="1600" b="1" dirty="0">
                <a:solidFill>
                  <a:srgbClr val="002060"/>
                </a:solidFill>
                <a:latin typeface="+mn-lt"/>
              </a:rPr>
              <a:t> и др. </a:t>
            </a:r>
            <a:endParaRPr lang="en-US" sz="1600" b="1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23583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1796" y="523656"/>
            <a:ext cx="10219425" cy="338986"/>
          </a:xfrm>
        </p:spPr>
        <p:txBody>
          <a:bodyPr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+mn-lt"/>
              </a:rPr>
              <a:t>Гармонизация </a:t>
            </a:r>
            <a:r>
              <a:rPr lang="ru-RU" sz="2000" dirty="0">
                <a:solidFill>
                  <a:srgbClr val="002060"/>
                </a:solidFill>
                <a:latin typeface="+mn-lt"/>
              </a:rPr>
              <a:t>отечественных и зарубежных атомных  стандартов  </a:t>
            </a:r>
          </a:p>
        </p:txBody>
      </p:sp>
      <p:sp>
        <p:nvSpPr>
          <p:cNvPr id="3" name="Объект 2"/>
          <p:cNvSpPr>
            <a:spLocks noGrp="1"/>
          </p:cNvSpPr>
          <p:nvPr>
            <p:ph type="body" sz="quarter" idx="10"/>
          </p:nvPr>
        </p:nvSpPr>
        <p:spPr>
          <a:xfrm>
            <a:off x="702413" y="1117600"/>
            <a:ext cx="10775647" cy="5165199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ctr">
            <a:normAutofit/>
          </a:bodyPr>
          <a:lstStyle/>
          <a:p>
            <a:pPr marL="23189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b="1" dirty="0" smtClean="0">
                <a:solidFill>
                  <a:srgbClr val="002060"/>
                </a:solidFill>
                <a:latin typeface="+mn-lt"/>
              </a:rPr>
              <a:t>Общее торможение развития РФ в 90-х годах привело </a:t>
            </a:r>
            <a:r>
              <a:rPr lang="ru-RU" sz="1600" b="1" dirty="0">
                <a:solidFill>
                  <a:srgbClr val="002060"/>
                </a:solidFill>
                <a:latin typeface="+mn-lt"/>
              </a:rPr>
              <a:t>к отставанию </a:t>
            </a:r>
            <a:r>
              <a:rPr lang="ru-RU" sz="1600" b="1" dirty="0" smtClean="0">
                <a:solidFill>
                  <a:srgbClr val="002060"/>
                </a:solidFill>
                <a:latin typeface="+mn-lt"/>
              </a:rPr>
              <a:t> и в области стандартизации,  </a:t>
            </a:r>
            <a:r>
              <a:rPr lang="ru-RU" sz="1600" b="1" dirty="0">
                <a:solidFill>
                  <a:srgbClr val="002060"/>
                </a:solidFill>
                <a:latin typeface="+mn-lt"/>
              </a:rPr>
              <a:t>тогда как на условном «Западе» наблюдалось интенсивное развитие цифровых компьютерных технологий и соответствующих стандартов.</a:t>
            </a:r>
          </a:p>
          <a:p>
            <a:pPr marL="23189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b="1" dirty="0">
                <a:solidFill>
                  <a:srgbClr val="002060"/>
                </a:solidFill>
                <a:latin typeface="+mn-lt"/>
              </a:rPr>
              <a:t> </a:t>
            </a:r>
          </a:p>
          <a:p>
            <a:pPr marL="23189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b="1" dirty="0" smtClean="0">
                <a:solidFill>
                  <a:srgbClr val="002060"/>
                </a:solidFill>
                <a:latin typeface="+mn-lt"/>
              </a:rPr>
              <a:t>Финансовые </a:t>
            </a:r>
            <a:r>
              <a:rPr lang="ru-RU" sz="1600" b="1" dirty="0">
                <a:solidFill>
                  <a:srgbClr val="002060"/>
                </a:solidFill>
                <a:latin typeface="+mn-lt"/>
              </a:rPr>
              <a:t>возможности крупнейших западных корпораций позволили им захватить большую долю международного «атомного» рынка, в том числе и в области стандартизации атомной отрасли</a:t>
            </a:r>
            <a:r>
              <a:rPr lang="ru-RU" sz="1600" b="1" dirty="0" smtClean="0">
                <a:solidFill>
                  <a:srgbClr val="002060"/>
                </a:solidFill>
                <a:latin typeface="+mn-lt"/>
              </a:rPr>
              <a:t>.</a:t>
            </a:r>
          </a:p>
          <a:p>
            <a:pPr marL="23189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1600" b="1" dirty="0">
              <a:solidFill>
                <a:srgbClr val="002060"/>
              </a:solidFill>
              <a:latin typeface="+mn-lt"/>
            </a:endParaRPr>
          </a:p>
          <a:p>
            <a:pPr marL="23189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b="1" dirty="0">
                <a:solidFill>
                  <a:srgbClr val="002060"/>
                </a:solidFill>
                <a:latin typeface="+mn-lt"/>
              </a:rPr>
              <a:t>Устранение отставания, развитие стандартизации и </a:t>
            </a:r>
            <a:r>
              <a:rPr lang="ru-RU" sz="1600" b="1" dirty="0" smtClean="0">
                <a:solidFill>
                  <a:srgbClr val="002060"/>
                </a:solidFill>
                <a:latin typeface="+mn-lt"/>
              </a:rPr>
              <a:t>активизация работы в </a:t>
            </a:r>
            <a:r>
              <a:rPr lang="en-US" sz="1600" b="1" dirty="0" smtClean="0">
                <a:solidFill>
                  <a:srgbClr val="002060"/>
                </a:solidFill>
                <a:latin typeface="+mn-lt"/>
              </a:rPr>
              <a:t>ISO</a:t>
            </a:r>
            <a:r>
              <a:rPr lang="ru-RU" sz="1600" b="1" dirty="0" smtClean="0">
                <a:solidFill>
                  <a:srgbClr val="002060"/>
                </a:solidFill>
                <a:latin typeface="+mn-lt"/>
              </a:rPr>
              <a:t>,</a:t>
            </a:r>
            <a:r>
              <a:rPr lang="en-US" sz="1600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  <a:latin typeface="+mn-lt"/>
              </a:rPr>
              <a:t>МЭК и МАГАТЭ становится </a:t>
            </a:r>
            <a:r>
              <a:rPr lang="ru-RU" sz="1600" b="1" dirty="0">
                <a:solidFill>
                  <a:srgbClr val="002060"/>
                </a:solidFill>
                <a:latin typeface="+mn-lt"/>
              </a:rPr>
              <a:t>для </a:t>
            </a:r>
            <a:r>
              <a:rPr lang="ru-RU" sz="1600" b="1" dirty="0" smtClean="0">
                <a:solidFill>
                  <a:srgbClr val="002060"/>
                </a:solidFill>
                <a:latin typeface="+mn-lt"/>
              </a:rPr>
              <a:t>российского экспертного сообщества, научно-технической </a:t>
            </a:r>
            <a:r>
              <a:rPr lang="ru-RU" sz="1600" b="1" dirty="0">
                <a:solidFill>
                  <a:srgbClr val="002060"/>
                </a:solidFill>
                <a:latin typeface="+mn-lt"/>
              </a:rPr>
              <a:t>общественности и руководства отрасли главнейшей </a:t>
            </a:r>
            <a:r>
              <a:rPr lang="ru-RU" sz="1600" b="1" dirty="0" smtClean="0">
                <a:solidFill>
                  <a:srgbClr val="002060"/>
                </a:solidFill>
                <a:latin typeface="+mn-lt"/>
              </a:rPr>
              <a:t>задачей, сформулированной как: </a:t>
            </a:r>
            <a:r>
              <a:rPr lang="ru-RU" sz="1600" b="1" i="1" dirty="0">
                <a:solidFill>
                  <a:srgbClr val="002060"/>
                </a:solidFill>
                <a:latin typeface="+mn-lt"/>
              </a:rPr>
              <a:t>«гармонизации Российских  и международных стандартов».</a:t>
            </a:r>
            <a:r>
              <a:rPr lang="ru-RU" sz="1600" b="1" dirty="0">
                <a:solidFill>
                  <a:srgbClr val="002060"/>
                </a:solidFill>
                <a:latin typeface="+mn-lt"/>
              </a:rPr>
              <a:t> </a:t>
            </a:r>
          </a:p>
          <a:p>
            <a:pPr marL="23189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1600" b="1" dirty="0" smtClean="0">
              <a:solidFill>
                <a:srgbClr val="002060"/>
              </a:solidFill>
              <a:latin typeface="+mn-lt"/>
            </a:endParaRPr>
          </a:p>
          <a:p>
            <a:pPr marL="23189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b="1" dirty="0" smtClean="0">
                <a:solidFill>
                  <a:srgbClr val="002060"/>
                </a:solidFill>
                <a:latin typeface="+mn-lt"/>
              </a:rPr>
              <a:t>Подкомитет </a:t>
            </a:r>
            <a:r>
              <a:rPr lang="ru-RU" sz="1600" b="1" dirty="0">
                <a:solidFill>
                  <a:srgbClr val="002060"/>
                </a:solidFill>
                <a:latin typeface="+mn-lt"/>
              </a:rPr>
              <a:t>ПК7 ТК 322 был создан </a:t>
            </a:r>
            <a:r>
              <a:rPr lang="ru-RU" sz="1600" b="1" dirty="0" err="1">
                <a:solidFill>
                  <a:srgbClr val="002060"/>
                </a:solidFill>
                <a:latin typeface="+mn-lt"/>
              </a:rPr>
              <a:t>Росстандартом</a:t>
            </a:r>
            <a:r>
              <a:rPr lang="ru-RU" sz="1600" b="1" dirty="0">
                <a:solidFill>
                  <a:srgbClr val="002060"/>
                </a:solidFill>
                <a:latin typeface="+mn-lt"/>
              </a:rPr>
              <a:t> в качестве органа поддержки в РФ разработки, внедрения, сопровождения и </a:t>
            </a:r>
            <a:r>
              <a:rPr lang="ru-RU" sz="1600" b="1" i="1" dirty="0">
                <a:solidFill>
                  <a:srgbClr val="002060"/>
                </a:solidFill>
                <a:latin typeface="+mn-lt"/>
              </a:rPr>
              <a:t>гармонизации</a:t>
            </a:r>
            <a:r>
              <a:rPr lang="ru-RU" sz="1600" b="1" dirty="0">
                <a:solidFill>
                  <a:srgbClr val="002060"/>
                </a:solidFill>
                <a:latin typeface="+mn-lt"/>
              </a:rPr>
              <a:t> отечественных стандартов и НТД с международными стандартами  (МЭК, ИСО, МАГАТЭ, </a:t>
            </a:r>
            <a:r>
              <a:rPr lang="en-US" sz="1600" b="1" dirty="0">
                <a:solidFill>
                  <a:srgbClr val="002060"/>
                </a:solidFill>
                <a:latin typeface="+mn-lt"/>
              </a:rPr>
              <a:t>IEEE</a:t>
            </a:r>
            <a:r>
              <a:rPr lang="ru-RU" sz="1600" b="1" dirty="0">
                <a:solidFill>
                  <a:srgbClr val="002060"/>
                </a:solidFill>
                <a:latin typeface="+mn-lt"/>
              </a:rPr>
              <a:t> и др.) по тематике АСУ ТП АС.</a:t>
            </a:r>
          </a:p>
          <a:p>
            <a:pPr indent="-205200">
              <a:lnSpc>
                <a:spcPct val="100000"/>
              </a:lnSpc>
              <a:spcBef>
                <a:spcPts val="600"/>
              </a:spcBef>
            </a:pPr>
            <a:endParaRPr lang="ru-RU" sz="1600" b="1" dirty="0">
              <a:solidFill>
                <a:srgbClr val="002060"/>
              </a:solidFill>
              <a:latin typeface="+mn-lt"/>
            </a:endParaRPr>
          </a:p>
          <a:p>
            <a:pPr marL="23189" indent="0">
              <a:lnSpc>
                <a:spcPct val="100000"/>
              </a:lnSpc>
              <a:spcBef>
                <a:spcPts val="600"/>
              </a:spcBef>
              <a:buNone/>
            </a:pPr>
            <a:endParaRPr lang="en-US" sz="1600" b="1" dirty="0">
              <a:solidFill>
                <a:srgbClr val="002060"/>
              </a:solidFill>
              <a:latin typeface="+mn-lt"/>
            </a:endParaRPr>
          </a:p>
          <a:p>
            <a:pPr marL="0" indent="0">
              <a:buNone/>
            </a:pPr>
            <a:endParaRPr lang="ru-RU" sz="1600" b="1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41267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9323" y="108362"/>
            <a:ext cx="9504989" cy="276951"/>
          </a:xfrm>
        </p:spPr>
        <p:txBody>
          <a:bodyPr/>
          <a:lstStyle/>
          <a:p>
            <a:pPr algn="ctr"/>
            <a:r>
              <a:rPr lang="ru-RU" sz="2000" dirty="0">
                <a:solidFill>
                  <a:srgbClr val="002060"/>
                </a:solidFill>
                <a:latin typeface="+mn-lt"/>
              </a:rPr>
              <a:t>Принципы сотрудничества ТК 45 МЭК и МАГАТЭ</a:t>
            </a:r>
          </a:p>
        </p:txBody>
      </p:sp>
      <p:sp>
        <p:nvSpPr>
          <p:cNvPr id="3" name="Объект 2"/>
          <p:cNvSpPr>
            <a:spLocks noGrp="1"/>
          </p:cNvSpPr>
          <p:nvPr>
            <p:ph type="body" sz="quarter" idx="10"/>
          </p:nvPr>
        </p:nvSpPr>
        <p:spPr>
          <a:xfrm>
            <a:off x="108590" y="475410"/>
            <a:ext cx="10340873" cy="2045526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ctr">
            <a:normAutofit lnSpcReduction="10000"/>
          </a:bodyPr>
          <a:lstStyle/>
          <a:p>
            <a:pPr indent="0">
              <a:lnSpc>
                <a:spcPct val="120000"/>
              </a:lnSpc>
              <a:spcBef>
                <a:spcPts val="132"/>
              </a:spcBef>
            </a:pPr>
            <a:r>
              <a:rPr lang="ru-RU" sz="1600" b="1" dirty="0">
                <a:solidFill>
                  <a:srgbClr val="002060"/>
                </a:solidFill>
                <a:latin typeface="+mn-lt"/>
              </a:rPr>
              <a:t> МАГАТЭ является Международной организацией, ответственной за разработку принципов безопасности (в виде Руководств МАГАТЭ) при осуществлении контроля, управления и проектирования электротехнических и электронных систем и оборудования для АС</a:t>
            </a:r>
            <a:r>
              <a:rPr lang="en-US" sz="1600" b="1" dirty="0" smtClean="0">
                <a:solidFill>
                  <a:srgbClr val="002060"/>
                </a:solidFill>
                <a:latin typeface="+mn-lt"/>
              </a:rPr>
              <a:t>;</a:t>
            </a:r>
            <a:endParaRPr lang="ru-RU" sz="1600" b="1" dirty="0" smtClean="0">
              <a:solidFill>
                <a:srgbClr val="002060"/>
              </a:solidFill>
              <a:latin typeface="+mn-lt"/>
            </a:endParaRPr>
          </a:p>
          <a:p>
            <a:pPr indent="0">
              <a:lnSpc>
                <a:spcPct val="120000"/>
              </a:lnSpc>
              <a:spcBef>
                <a:spcPts val="132"/>
              </a:spcBef>
            </a:pPr>
            <a:r>
              <a:rPr lang="ru-RU" sz="1600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ru-RU" sz="1600" b="1" dirty="0">
                <a:solidFill>
                  <a:srgbClr val="002060"/>
                </a:solidFill>
                <a:latin typeface="+mn-lt"/>
              </a:rPr>
              <a:t>ТК 45 (ПК 45А) является ответственным за разработку</a:t>
            </a:r>
            <a:r>
              <a:rPr lang="en-US" sz="1600" b="1" dirty="0">
                <a:solidFill>
                  <a:srgbClr val="002060"/>
                </a:solidFill>
                <a:latin typeface="+mn-lt"/>
              </a:rPr>
              <a:t> </a:t>
            </a:r>
            <a:r>
              <a:rPr lang="ru-RU" sz="1600" b="1" dirty="0">
                <a:solidFill>
                  <a:srgbClr val="002060"/>
                </a:solidFill>
                <a:latin typeface="+mn-lt"/>
              </a:rPr>
              <a:t>стандартов, реализующих и конкретизирующих эти принципы в виде требований к системам контроля и управления (СКУ), важным для безопасности АС</a:t>
            </a:r>
            <a:r>
              <a:rPr lang="en-US" sz="1600" b="1" dirty="0">
                <a:solidFill>
                  <a:srgbClr val="002060"/>
                </a:solidFill>
                <a:latin typeface="+mn-lt"/>
              </a:rPr>
              <a:t>;</a:t>
            </a:r>
            <a:r>
              <a:rPr lang="ru-RU" sz="1600" b="1" dirty="0">
                <a:solidFill>
                  <a:srgbClr val="002060"/>
                </a:solidFill>
                <a:latin typeface="+mn-lt"/>
              </a:rPr>
              <a:t> </a:t>
            </a:r>
            <a:endParaRPr lang="ru-RU" sz="1600" b="1" dirty="0" smtClean="0">
              <a:solidFill>
                <a:srgbClr val="002060"/>
              </a:solidFill>
              <a:latin typeface="+mn-lt"/>
            </a:endParaRPr>
          </a:p>
          <a:p>
            <a:pPr indent="0">
              <a:lnSpc>
                <a:spcPct val="120000"/>
              </a:lnSpc>
              <a:spcBef>
                <a:spcPts val="132"/>
              </a:spcBef>
            </a:pPr>
            <a:r>
              <a:rPr lang="en-US" sz="1600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ru-RU" sz="1600" b="1" dirty="0">
                <a:solidFill>
                  <a:srgbClr val="002060"/>
                </a:solidFill>
                <a:latin typeface="+mn-lt"/>
              </a:rPr>
              <a:t>ТК 45 приглашается к участию в разработке соответствующих руководств по безопасности МАГАТЭ, а МАГАТЭ приглашается к участию в заседаниях и практической деятельности ТК 45</a:t>
            </a:r>
            <a:r>
              <a:rPr lang="en-US" sz="1600" b="1" dirty="0">
                <a:solidFill>
                  <a:srgbClr val="002060"/>
                </a:solidFill>
                <a:latin typeface="+mn-lt"/>
              </a:rPr>
              <a:t> (</a:t>
            </a:r>
            <a:r>
              <a:rPr lang="ru-RU" sz="1600" b="1" dirty="0">
                <a:solidFill>
                  <a:srgbClr val="002060"/>
                </a:solidFill>
                <a:latin typeface="+mn-lt"/>
              </a:rPr>
              <a:t>ПК 45А</a:t>
            </a:r>
            <a:r>
              <a:rPr lang="en-US" sz="1600" b="1" dirty="0">
                <a:solidFill>
                  <a:srgbClr val="002060"/>
                </a:solidFill>
                <a:latin typeface="+mn-lt"/>
              </a:rPr>
              <a:t>)</a:t>
            </a:r>
            <a:r>
              <a:rPr lang="ru-RU" sz="1600" b="1" dirty="0" smtClean="0">
                <a:solidFill>
                  <a:srgbClr val="002060"/>
                </a:solidFill>
                <a:latin typeface="+mn-lt"/>
              </a:rPr>
              <a:t>.</a:t>
            </a:r>
            <a:endParaRPr lang="en-US" sz="16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50808" y="2584397"/>
            <a:ext cx="9504989" cy="342833"/>
          </a:xfrm>
          <a:prstGeom prst="rect">
            <a:avLst/>
          </a:prstGeom>
        </p:spPr>
        <p:txBody>
          <a:bodyPr lIns="0" tIns="0" rIns="0" bIns="0"/>
          <a:lstStyle>
            <a:lvl1pPr algn="l" defTabSz="121807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64" b="1" kern="120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algn="ctr"/>
            <a:r>
              <a:rPr lang="ru-RU" sz="2000" dirty="0" smtClean="0">
                <a:solidFill>
                  <a:srgbClr val="002060"/>
                </a:solidFill>
                <a:latin typeface="+mn-lt"/>
              </a:rPr>
              <a:t>Классификация, категоризация, строгость и функциональность стандартов МЭК</a:t>
            </a:r>
            <a:br>
              <a:rPr lang="ru-RU" sz="2000" dirty="0" smtClean="0">
                <a:solidFill>
                  <a:srgbClr val="002060"/>
                </a:solidFill>
                <a:latin typeface="+mn-lt"/>
              </a:rPr>
            </a:br>
            <a:endParaRPr lang="ru-RU" sz="20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5" name="Объект 2"/>
          <p:cNvSpPr>
            <a:spLocks noGrp="1"/>
          </p:cNvSpPr>
          <p:nvPr>
            <p:ph type="body" sz="quarter" idx="10"/>
          </p:nvPr>
        </p:nvSpPr>
        <p:spPr>
          <a:xfrm>
            <a:off x="113206" y="2927230"/>
            <a:ext cx="11249522" cy="1938068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ctr">
            <a:noAutofit/>
          </a:bodyPr>
          <a:lstStyle/>
          <a:p>
            <a:pPr marL="12389" indent="0">
              <a:lnSpc>
                <a:spcPct val="100000"/>
              </a:lnSpc>
              <a:spcBef>
                <a:spcPts val="132"/>
              </a:spcBef>
              <a:buNone/>
            </a:pPr>
            <a:endParaRPr lang="ru-RU" sz="1600" b="1" dirty="0">
              <a:solidFill>
                <a:srgbClr val="002060"/>
              </a:solidFill>
              <a:latin typeface="+mn-lt"/>
            </a:endParaRPr>
          </a:p>
          <a:p>
            <a:pPr marL="48389" indent="0">
              <a:lnSpc>
                <a:spcPct val="100000"/>
              </a:lnSpc>
              <a:spcBef>
                <a:spcPts val="732"/>
              </a:spcBef>
            </a:pPr>
            <a:r>
              <a:rPr lang="ru-RU" sz="1600" b="1" dirty="0">
                <a:solidFill>
                  <a:srgbClr val="002060"/>
                </a:solidFill>
                <a:latin typeface="+mn-lt"/>
              </a:rPr>
              <a:t> Строгость требований стандартов определяется конкретным видом оборудования и степенью важности для безопасности выполняемых им функций. </a:t>
            </a:r>
          </a:p>
          <a:p>
            <a:pPr marL="48389" indent="0">
              <a:lnSpc>
                <a:spcPct val="100000"/>
              </a:lnSpc>
              <a:spcBef>
                <a:spcPts val="732"/>
              </a:spcBef>
            </a:pPr>
            <a:r>
              <a:rPr lang="ru-RU" sz="1600" b="1" dirty="0">
                <a:solidFill>
                  <a:srgbClr val="002060"/>
                </a:solidFill>
                <a:latin typeface="+mn-lt"/>
              </a:rPr>
              <a:t> С началом широкого применения компьютерной техники нельзя (затруднительно) жестко связать систему и выполняемую ею функцию. Поэтому необходимо отдельно осуществлять категоризацию функций и классификацию систем по степени их важности для безопасности.</a:t>
            </a:r>
          </a:p>
          <a:p>
            <a:pPr marL="48389" indent="0">
              <a:lnSpc>
                <a:spcPct val="100000"/>
              </a:lnSpc>
              <a:spcBef>
                <a:spcPts val="732"/>
              </a:spcBef>
            </a:pPr>
            <a:r>
              <a:rPr lang="ru-RU" sz="1600" b="1" dirty="0">
                <a:solidFill>
                  <a:srgbClr val="002060"/>
                </a:solidFill>
                <a:latin typeface="+mn-lt"/>
              </a:rPr>
              <a:t> Это приводит к дополнительным расхождениям между отечественными и международными стандартами и НТД и является еще одним фактором, инициирующим выполнение требований по гармонизации.   </a:t>
            </a:r>
            <a:endParaRPr lang="en-US" sz="1600" b="1" dirty="0">
              <a:solidFill>
                <a:srgbClr val="002060"/>
              </a:solidFill>
              <a:latin typeface="+mn-lt"/>
            </a:endParaRPr>
          </a:p>
          <a:p>
            <a:pPr marL="0" indent="0">
              <a:buNone/>
            </a:pPr>
            <a:endParaRPr lang="ru-RU" sz="16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50808" y="4931026"/>
            <a:ext cx="11398370" cy="277106"/>
          </a:xfrm>
          <a:prstGeom prst="rect">
            <a:avLst/>
          </a:prstGeom>
        </p:spPr>
        <p:txBody>
          <a:bodyPr lIns="0" tIns="0" rIns="0" bIns="0"/>
          <a:lstStyle>
            <a:lvl1pPr algn="l" defTabSz="121807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64" b="1" kern="120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ru-RU" sz="2000" dirty="0" smtClean="0">
                <a:solidFill>
                  <a:srgbClr val="002060"/>
                </a:solidFill>
                <a:latin typeface="+mn-lt"/>
              </a:rPr>
              <a:t>Требования Регулятора США (</a:t>
            </a:r>
            <a:r>
              <a:rPr lang="en-US" sz="2000" dirty="0" smtClean="0">
                <a:solidFill>
                  <a:srgbClr val="002060"/>
                </a:solidFill>
                <a:latin typeface="+mn-lt"/>
              </a:rPr>
              <a:t>NRC</a:t>
            </a:r>
            <a:r>
              <a:rPr lang="ru-RU" sz="2000" dirty="0" smtClean="0">
                <a:solidFill>
                  <a:srgbClr val="002060"/>
                </a:solidFill>
                <a:latin typeface="+mn-lt"/>
              </a:rPr>
              <a:t> 10 </a:t>
            </a:r>
            <a:r>
              <a:rPr lang="en-US" sz="2000" dirty="0" smtClean="0">
                <a:solidFill>
                  <a:srgbClr val="002060"/>
                </a:solidFill>
                <a:latin typeface="+mn-lt"/>
              </a:rPr>
              <a:t>CFR</a:t>
            </a:r>
            <a:r>
              <a:rPr lang="ru-RU" sz="2000" dirty="0" smtClean="0">
                <a:solidFill>
                  <a:srgbClr val="002060"/>
                </a:solidFill>
                <a:latin typeface="+mn-lt"/>
              </a:rPr>
              <a:t> 50)  – высший уровень иерархии для стандартов </a:t>
            </a:r>
            <a:r>
              <a:rPr lang="en-US" sz="2000" dirty="0" smtClean="0">
                <a:solidFill>
                  <a:srgbClr val="002060"/>
                </a:solidFill>
                <a:latin typeface="+mn-lt"/>
              </a:rPr>
              <a:t>IEEE</a:t>
            </a:r>
            <a:endParaRPr lang="ru-RU" sz="20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7" name="Объект 2"/>
          <p:cNvSpPr>
            <a:spLocks noGrp="1"/>
          </p:cNvSpPr>
          <p:nvPr>
            <p:ph type="body" sz="quarter" idx="10"/>
          </p:nvPr>
        </p:nvSpPr>
        <p:spPr>
          <a:xfrm>
            <a:off x="108591" y="5271592"/>
            <a:ext cx="11254138" cy="1514521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ctr">
            <a:normAutofit/>
          </a:bodyPr>
          <a:lstStyle/>
          <a:p>
            <a:pPr indent="0">
              <a:lnSpc>
                <a:spcPct val="100000"/>
              </a:lnSpc>
              <a:spcBef>
                <a:spcPts val="732"/>
              </a:spcBef>
              <a:buNone/>
            </a:pPr>
            <a:r>
              <a:rPr lang="ru-RU" sz="1600" b="1" dirty="0">
                <a:solidFill>
                  <a:srgbClr val="002060"/>
                </a:solidFill>
                <a:latin typeface="+mn-lt"/>
              </a:rPr>
              <a:t>В стандартах 1-го уровня </a:t>
            </a:r>
            <a:r>
              <a:rPr lang="en" sz="1600" b="1" dirty="0">
                <a:solidFill>
                  <a:srgbClr val="002060"/>
                </a:solidFill>
                <a:latin typeface="+mn-lt"/>
              </a:rPr>
              <a:t>IEEE</a:t>
            </a:r>
            <a:r>
              <a:rPr lang="en-US" sz="1600" b="1" dirty="0">
                <a:solidFill>
                  <a:srgbClr val="002060"/>
                </a:solidFill>
                <a:latin typeface="+mn-lt"/>
              </a:rPr>
              <a:t>:</a:t>
            </a:r>
            <a:endParaRPr lang="ru-RU" sz="1600" b="1" dirty="0">
              <a:solidFill>
                <a:srgbClr val="002060"/>
              </a:solidFill>
              <a:latin typeface="+mn-lt"/>
            </a:endParaRPr>
          </a:p>
          <a:p>
            <a:pPr indent="0">
              <a:lnSpc>
                <a:spcPct val="100000"/>
              </a:lnSpc>
              <a:spcBef>
                <a:spcPts val="732"/>
              </a:spcBef>
            </a:pPr>
            <a:r>
              <a:rPr lang="en-US" sz="1600" b="1" dirty="0">
                <a:solidFill>
                  <a:srgbClr val="002060"/>
                </a:solidFill>
                <a:latin typeface="+mn-lt"/>
              </a:rPr>
              <a:t> Std</a:t>
            </a:r>
            <a:r>
              <a:rPr lang="ru-RU" sz="1600" b="1" dirty="0">
                <a:solidFill>
                  <a:srgbClr val="002060"/>
                </a:solidFill>
                <a:latin typeface="+mn-lt"/>
              </a:rPr>
              <a:t> 603-1998 «Критерии для систем безопасности атомных электростанций. Описание» </a:t>
            </a:r>
          </a:p>
          <a:p>
            <a:pPr indent="0">
              <a:lnSpc>
                <a:spcPct val="100000"/>
              </a:lnSpc>
              <a:spcBef>
                <a:spcPts val="732"/>
              </a:spcBef>
            </a:pPr>
            <a:r>
              <a:rPr lang="en" sz="1600" b="1" dirty="0">
                <a:solidFill>
                  <a:srgbClr val="002060"/>
                </a:solidFill>
                <a:latin typeface="+mn-lt"/>
              </a:rPr>
              <a:t> Std 7-4.3.2-1993 «</a:t>
            </a:r>
            <a:r>
              <a:rPr lang="ru-RU" sz="1600" b="1" dirty="0">
                <a:solidFill>
                  <a:srgbClr val="002060"/>
                </a:solidFill>
                <a:latin typeface="+mn-lt"/>
              </a:rPr>
              <a:t>Критерии для цифровых компьютеров в системах безопасности АЭС» </a:t>
            </a:r>
          </a:p>
          <a:p>
            <a:pPr indent="0">
              <a:lnSpc>
                <a:spcPct val="100000"/>
              </a:lnSpc>
              <a:spcBef>
                <a:spcPts val="732"/>
              </a:spcBef>
              <a:buNone/>
            </a:pPr>
            <a:r>
              <a:rPr lang="ru-RU" sz="1600" b="1" dirty="0">
                <a:solidFill>
                  <a:srgbClr val="002060"/>
                </a:solidFill>
                <a:latin typeface="+mn-lt"/>
              </a:rPr>
              <a:t> представлены основные требования к проектированию систем, важных для безопасности АС, а также важнейшие аспекты программного и технического обеспечения компьютерных систем</a:t>
            </a:r>
            <a:r>
              <a:rPr lang="ru-RU" sz="1600" b="1" dirty="0" smtClean="0">
                <a:solidFill>
                  <a:srgbClr val="002060"/>
                </a:solidFill>
                <a:latin typeface="+mn-lt"/>
              </a:rPr>
              <a:t>.</a:t>
            </a:r>
            <a:endParaRPr lang="en-US" sz="1600" b="1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30363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6777" y="276152"/>
            <a:ext cx="10248181" cy="615244"/>
          </a:xfrm>
        </p:spPr>
        <p:txBody>
          <a:bodyPr/>
          <a:lstStyle/>
          <a:p>
            <a:r>
              <a:rPr lang="ru-RU" sz="2000" dirty="0">
                <a:solidFill>
                  <a:srgbClr val="002060"/>
                </a:solidFill>
                <a:latin typeface="+mn-lt"/>
              </a:rPr>
              <a:t>Руководства и требования МАГАТЭ – высший уровень иерархии для стандартов </a:t>
            </a:r>
            <a:r>
              <a:rPr lang="ru-RU" sz="2000" dirty="0" smtClean="0">
                <a:solidFill>
                  <a:srgbClr val="002060"/>
                </a:solidFill>
                <a:latin typeface="+mn-lt"/>
              </a:rPr>
              <a:t>ТК </a:t>
            </a:r>
            <a:r>
              <a:rPr lang="ru-RU" sz="2000" dirty="0">
                <a:solidFill>
                  <a:srgbClr val="002060"/>
                </a:solidFill>
                <a:latin typeface="+mn-lt"/>
              </a:rPr>
              <a:t>45 ПК 45А МЭК</a:t>
            </a:r>
          </a:p>
        </p:txBody>
      </p:sp>
      <p:sp>
        <p:nvSpPr>
          <p:cNvPr id="3" name="Объект 2"/>
          <p:cNvSpPr>
            <a:spLocks noGrp="1"/>
          </p:cNvSpPr>
          <p:nvPr>
            <p:ph type="body" sz="quarter" idx="10"/>
          </p:nvPr>
        </p:nvSpPr>
        <p:spPr>
          <a:xfrm>
            <a:off x="109268" y="1058173"/>
            <a:ext cx="11311307" cy="2766204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ctr">
            <a:normAutofit/>
          </a:bodyPr>
          <a:lstStyle/>
          <a:p>
            <a:pPr indent="0">
              <a:lnSpc>
                <a:spcPct val="120000"/>
              </a:lnSpc>
              <a:spcBef>
                <a:spcPts val="732"/>
              </a:spcBef>
            </a:pPr>
            <a:r>
              <a:rPr lang="en" sz="1600" b="1" dirty="0">
                <a:solidFill>
                  <a:srgbClr val="002060"/>
                </a:solidFill>
                <a:latin typeface="+mn-lt"/>
              </a:rPr>
              <a:t>SSG-30 </a:t>
            </a:r>
            <a:r>
              <a:rPr lang="ru-RU" sz="1600" b="1" dirty="0">
                <a:solidFill>
                  <a:srgbClr val="002060"/>
                </a:solidFill>
                <a:latin typeface="+mn-lt"/>
              </a:rPr>
              <a:t>Классификация по безопасности для структур, систем и компонентов атомных электростанций. Специальное Руководство МАГАТЭ по безопасности. 2014 г.  </a:t>
            </a:r>
            <a:endParaRPr lang="ru-RU" sz="1600" b="1" dirty="0" smtClean="0">
              <a:solidFill>
                <a:srgbClr val="002060"/>
              </a:solidFill>
              <a:latin typeface="+mn-lt"/>
            </a:endParaRPr>
          </a:p>
          <a:p>
            <a:pPr indent="0">
              <a:lnSpc>
                <a:spcPct val="120000"/>
              </a:lnSpc>
              <a:spcBef>
                <a:spcPts val="732"/>
              </a:spcBef>
            </a:pPr>
            <a:r>
              <a:rPr lang="en" sz="1600" b="1" dirty="0" smtClean="0">
                <a:solidFill>
                  <a:srgbClr val="002060"/>
                </a:solidFill>
                <a:latin typeface="+mn-lt"/>
              </a:rPr>
              <a:t>SSR-2/1 </a:t>
            </a:r>
            <a:r>
              <a:rPr lang="ru-RU" sz="1600" b="1" dirty="0">
                <a:solidFill>
                  <a:srgbClr val="002060"/>
                </a:solidFill>
                <a:latin typeface="+mn-lt"/>
              </a:rPr>
              <a:t>Безопасность АС: проектирование. Специальные Требования  МАГАТЭ по безопасности. Ревизия 2016 г. </a:t>
            </a:r>
          </a:p>
          <a:p>
            <a:pPr indent="0">
              <a:lnSpc>
                <a:spcPct val="120000"/>
              </a:lnSpc>
              <a:spcBef>
                <a:spcPts val="732"/>
              </a:spcBef>
            </a:pPr>
            <a:r>
              <a:rPr lang="ru-RU" sz="1600" b="1" dirty="0">
                <a:solidFill>
                  <a:srgbClr val="002060"/>
                </a:solidFill>
                <a:latin typeface="+mn-lt"/>
              </a:rPr>
              <a:t> </a:t>
            </a:r>
            <a:r>
              <a:rPr lang="en" sz="1600" b="1" dirty="0">
                <a:solidFill>
                  <a:srgbClr val="002060"/>
                </a:solidFill>
                <a:latin typeface="+mn-lt"/>
              </a:rPr>
              <a:t>SSR-2/2 </a:t>
            </a:r>
            <a:r>
              <a:rPr lang="ru-RU" sz="1600" b="1" dirty="0">
                <a:solidFill>
                  <a:srgbClr val="002060"/>
                </a:solidFill>
                <a:latin typeface="+mn-lt"/>
              </a:rPr>
              <a:t>Безопасность АС: ввод в эксплуатацию и эксплуатация. Специальные Требования МАГАТЭ по безопасности. 2016 г.</a:t>
            </a:r>
          </a:p>
          <a:p>
            <a:pPr indent="0">
              <a:lnSpc>
                <a:spcPct val="120000"/>
              </a:lnSpc>
              <a:spcBef>
                <a:spcPts val="732"/>
              </a:spcBef>
            </a:pPr>
            <a:r>
              <a:rPr lang="ru-RU" sz="1600" b="1" dirty="0">
                <a:solidFill>
                  <a:srgbClr val="002060"/>
                </a:solidFill>
                <a:latin typeface="+mn-lt"/>
              </a:rPr>
              <a:t> </a:t>
            </a:r>
            <a:r>
              <a:rPr lang="en" sz="1600" b="1" dirty="0">
                <a:solidFill>
                  <a:srgbClr val="002060"/>
                </a:solidFill>
                <a:latin typeface="+mn-lt"/>
              </a:rPr>
              <a:t>SSG-39 </a:t>
            </a:r>
            <a:r>
              <a:rPr lang="ru-RU" sz="1600" b="1" dirty="0">
                <a:solidFill>
                  <a:srgbClr val="002060"/>
                </a:solidFill>
                <a:latin typeface="+mn-lt"/>
              </a:rPr>
              <a:t>Проектирование систем контроля и управления для атомных электростанций. Специальное Руководство МАГАТЭ по безопасности. 2016 г. </a:t>
            </a:r>
          </a:p>
          <a:p>
            <a:pPr indent="0">
              <a:lnSpc>
                <a:spcPct val="120000"/>
              </a:lnSpc>
              <a:spcBef>
                <a:spcPts val="732"/>
              </a:spcBef>
            </a:pPr>
            <a:r>
              <a:rPr lang="ru-RU" sz="1600" b="1" dirty="0">
                <a:solidFill>
                  <a:srgbClr val="002060"/>
                </a:solidFill>
                <a:latin typeface="+mn-lt"/>
              </a:rPr>
              <a:t> </a:t>
            </a:r>
            <a:r>
              <a:rPr lang="en" sz="1600" b="1" dirty="0">
                <a:solidFill>
                  <a:srgbClr val="002060"/>
                </a:solidFill>
                <a:latin typeface="+mn-lt"/>
              </a:rPr>
              <a:t>SSG-54 </a:t>
            </a:r>
            <a:r>
              <a:rPr lang="ru-RU" sz="1600" b="1" dirty="0">
                <a:solidFill>
                  <a:srgbClr val="002060"/>
                </a:solidFill>
                <a:latin typeface="+mn-lt"/>
              </a:rPr>
              <a:t>Программы управления авариями на атомных электростанциях. Специальное Руководство МАГАТЭ по безопасности. 2019 г</a:t>
            </a:r>
            <a:r>
              <a:rPr lang="ru-RU" sz="1600" b="1" dirty="0" smtClean="0">
                <a:solidFill>
                  <a:srgbClr val="002060"/>
                </a:solidFill>
                <a:latin typeface="+mn-lt"/>
              </a:rPr>
              <a:t>.</a:t>
            </a:r>
            <a:endParaRPr lang="ru-RU" sz="16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84364" y="3991154"/>
            <a:ext cx="9988866" cy="398412"/>
          </a:xfrm>
          <a:prstGeom prst="rect">
            <a:avLst/>
          </a:prstGeom>
        </p:spPr>
        <p:txBody>
          <a:bodyPr lIns="0" tIns="0" rIns="0" bIns="0"/>
          <a:lstStyle>
            <a:lvl1pPr algn="l" defTabSz="121807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64" b="1" kern="120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ru-RU" sz="2000" dirty="0" smtClean="0">
                <a:solidFill>
                  <a:srgbClr val="002060"/>
                </a:solidFill>
                <a:latin typeface="+mn-lt"/>
              </a:rPr>
              <a:t>МЭК 61513 и МЭК 63046 – стандарты 1-го уровня иерархии, заложенные в основу ПК 45А</a:t>
            </a:r>
            <a:endParaRPr lang="ru-RU" sz="20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5" name="Объект 2"/>
          <p:cNvSpPr>
            <a:spLocks noGrp="1"/>
          </p:cNvSpPr>
          <p:nvPr>
            <p:ph type="body" sz="quarter" idx="10"/>
          </p:nvPr>
        </p:nvSpPr>
        <p:spPr>
          <a:xfrm>
            <a:off x="109268" y="4301067"/>
            <a:ext cx="11311307" cy="2220503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ctr">
            <a:normAutofit lnSpcReduction="10000"/>
          </a:bodyPr>
          <a:lstStyle/>
          <a:p>
            <a:pPr marL="36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b="1" dirty="0">
                <a:solidFill>
                  <a:srgbClr val="002060"/>
                </a:solidFill>
                <a:latin typeface="+mn-lt"/>
              </a:rPr>
              <a:t>В них представлены требования к СКУ и, соответственно, к электротехническим системам и системам электропитания, обеспечивающим СКУ, важные для безопасности АС, а также  имеются непосредственные ссылки на стандарты 2-го уровня, детализирующие и конкретизирующие такие общие вопросы как:</a:t>
            </a:r>
          </a:p>
          <a:p>
            <a:pPr marL="36000" indent="0">
              <a:lnSpc>
                <a:spcPct val="120000"/>
              </a:lnSpc>
              <a:spcBef>
                <a:spcPts val="0"/>
              </a:spcBef>
            </a:pPr>
            <a:r>
              <a:rPr lang="ru-RU" sz="1600" b="1" dirty="0">
                <a:solidFill>
                  <a:srgbClr val="002060"/>
                </a:solidFill>
                <a:latin typeface="+mn-lt"/>
              </a:rPr>
              <a:t> категоризация функций и классификация СКУ и электротехнических систем, </a:t>
            </a:r>
          </a:p>
          <a:p>
            <a:pPr marL="36000" indent="0">
              <a:lnSpc>
                <a:spcPct val="120000"/>
              </a:lnSpc>
              <a:spcBef>
                <a:spcPts val="0"/>
              </a:spcBef>
            </a:pPr>
            <a:r>
              <a:rPr lang="ru-RU" sz="1600" b="1" dirty="0">
                <a:solidFill>
                  <a:srgbClr val="002060"/>
                </a:solidFill>
                <a:latin typeface="+mn-lt"/>
              </a:rPr>
              <a:t> оценка соответствия, разделение систем, защита от отказов по общей причине, </a:t>
            </a:r>
          </a:p>
          <a:p>
            <a:pPr marL="36000" indent="0">
              <a:lnSpc>
                <a:spcPct val="120000"/>
              </a:lnSpc>
              <a:spcBef>
                <a:spcPts val="0"/>
              </a:spcBef>
            </a:pPr>
            <a:r>
              <a:rPr lang="ru-RU" sz="1600" b="1" dirty="0">
                <a:solidFill>
                  <a:srgbClr val="002060"/>
                </a:solidFill>
                <a:latin typeface="+mn-lt"/>
              </a:rPr>
              <a:t> аспекты программного обеспечения компьютерных систем, </a:t>
            </a:r>
          </a:p>
          <a:p>
            <a:pPr marL="36000" indent="0">
              <a:lnSpc>
                <a:spcPct val="120000"/>
              </a:lnSpc>
              <a:spcBef>
                <a:spcPts val="0"/>
              </a:spcBef>
            </a:pPr>
            <a:r>
              <a:rPr lang="ru-RU" sz="1600" b="1" dirty="0">
                <a:solidFill>
                  <a:srgbClr val="002060"/>
                </a:solidFill>
                <a:latin typeface="+mn-lt"/>
              </a:rPr>
              <a:t> аспекты технического обеспечения компьютерных и электротехнических систем, </a:t>
            </a:r>
          </a:p>
          <a:p>
            <a:pPr marL="36000" indent="0">
              <a:lnSpc>
                <a:spcPct val="120000"/>
              </a:lnSpc>
              <a:spcBef>
                <a:spcPts val="0"/>
              </a:spcBef>
            </a:pPr>
            <a:r>
              <a:rPr lang="ru-RU" sz="1600" b="1" dirty="0">
                <a:solidFill>
                  <a:srgbClr val="002060"/>
                </a:solidFill>
                <a:latin typeface="+mn-lt"/>
              </a:rPr>
              <a:t> проектирование пунктов управления и </a:t>
            </a:r>
            <a:r>
              <a:rPr lang="ru-RU" sz="1600" b="1" dirty="0" err="1">
                <a:solidFill>
                  <a:srgbClr val="002060"/>
                </a:solidFill>
                <a:latin typeface="+mn-lt"/>
              </a:rPr>
              <a:t>кибербезопасность</a:t>
            </a:r>
            <a:r>
              <a:rPr lang="ru-RU" sz="1600" b="1" dirty="0" smtClean="0">
                <a:solidFill>
                  <a:srgbClr val="002060"/>
                </a:solidFill>
                <a:latin typeface="+mn-lt"/>
              </a:rPr>
              <a:t>.</a:t>
            </a:r>
            <a:endParaRPr lang="en-US" sz="1600" b="1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702534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5123" y="461121"/>
            <a:ext cx="9504989" cy="298942"/>
          </a:xfrm>
        </p:spPr>
        <p:txBody>
          <a:bodyPr/>
          <a:lstStyle/>
          <a:p>
            <a:r>
              <a:rPr lang="ru-RU" sz="2000" dirty="0">
                <a:solidFill>
                  <a:srgbClr val="002060"/>
                </a:solidFill>
                <a:latin typeface="+mn-lt"/>
              </a:rPr>
              <a:t>  Структура построения и иерархия серии отечественных «атомных» стандартов </a:t>
            </a:r>
          </a:p>
        </p:txBody>
      </p:sp>
      <p:sp>
        <p:nvSpPr>
          <p:cNvPr id="3" name="Объект 2"/>
          <p:cNvSpPr>
            <a:spLocks noGrp="1"/>
          </p:cNvSpPr>
          <p:nvPr>
            <p:ph type="body" sz="quarter" idx="10"/>
          </p:nvPr>
        </p:nvSpPr>
        <p:spPr>
          <a:xfrm>
            <a:off x="115818" y="1110978"/>
            <a:ext cx="11087020" cy="1942773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ctr">
            <a:normAutofit/>
          </a:bodyPr>
          <a:lstStyle/>
          <a:p>
            <a:pPr indent="0">
              <a:lnSpc>
                <a:spcPct val="100000"/>
              </a:lnSpc>
              <a:spcBef>
                <a:spcPts val="132"/>
              </a:spcBef>
              <a:buNone/>
            </a:pPr>
            <a:r>
              <a:rPr lang="ru-RU" sz="1600" b="1" dirty="0">
                <a:solidFill>
                  <a:srgbClr val="002060"/>
                </a:solidFill>
                <a:latin typeface="+mn-lt"/>
              </a:rPr>
              <a:t>Федеральные законы и Указы Президента РФ являются нормативными правовыми документами высшего уровня. За ними следуют Постановления Правительства РФ и/или Федерального ведомства. </a:t>
            </a:r>
          </a:p>
          <a:p>
            <a:pPr indent="0">
              <a:lnSpc>
                <a:spcPct val="100000"/>
              </a:lnSpc>
              <a:spcBef>
                <a:spcPts val="132"/>
              </a:spcBef>
              <a:buNone/>
            </a:pPr>
            <a:r>
              <a:rPr lang="ru-RU" sz="1600" b="1" dirty="0">
                <a:solidFill>
                  <a:srgbClr val="002060"/>
                </a:solidFill>
                <a:latin typeface="+mn-lt"/>
              </a:rPr>
              <a:t>Далее следуют Федеральные нормы и правила (ФНП), среди которых наиболее важными являются</a:t>
            </a:r>
            <a:r>
              <a:rPr lang="en-US" sz="1600" b="1" dirty="0">
                <a:solidFill>
                  <a:srgbClr val="002060"/>
                </a:solidFill>
                <a:latin typeface="+mn-lt"/>
              </a:rPr>
              <a:t>:</a:t>
            </a:r>
          </a:p>
          <a:p>
            <a:r>
              <a:rPr lang="ru-RU" sz="1600" b="1" dirty="0">
                <a:solidFill>
                  <a:srgbClr val="002060"/>
                </a:solidFill>
                <a:latin typeface="+mn-lt"/>
              </a:rPr>
              <a:t>НП-087-07: Правила ядерной безопасности реакторных установок атомных станций (ПБЯ),</a:t>
            </a:r>
          </a:p>
          <a:p>
            <a:r>
              <a:rPr lang="ru-RU" sz="1600" b="1" dirty="0">
                <a:solidFill>
                  <a:srgbClr val="002060"/>
                </a:solidFill>
                <a:latin typeface="+mn-lt"/>
              </a:rPr>
              <a:t>НП-001-15: Общие положения обеспечения безопасности атомных станций (ОПБ), и </a:t>
            </a:r>
            <a:endParaRPr lang="en-US" sz="1600" b="1" dirty="0">
              <a:solidFill>
                <a:srgbClr val="002060"/>
              </a:solidFill>
              <a:latin typeface="+mn-lt"/>
            </a:endParaRPr>
          </a:p>
          <a:p>
            <a:r>
              <a:rPr lang="ru-RU" sz="1600" b="1" dirty="0">
                <a:solidFill>
                  <a:srgbClr val="002060"/>
                </a:solidFill>
                <a:latin typeface="+mn-lt"/>
              </a:rPr>
              <a:t>НП-026-16: Требования к управляющим системам, важным для безопасности атомных станций. </a:t>
            </a:r>
            <a:endParaRPr lang="en-US" sz="16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-188982" y="3404666"/>
            <a:ext cx="11713873" cy="632498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l" defTabSz="121807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64" b="1" kern="120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algn="ctr"/>
            <a:r>
              <a:rPr lang="ru-RU" sz="2000" dirty="0" smtClean="0">
                <a:solidFill>
                  <a:srgbClr val="002060"/>
                </a:solidFill>
                <a:latin typeface="+mn-lt"/>
              </a:rPr>
              <a:t>Классификации оборудования АС по степени важности для безопасности сравнивались для 4-х нормативных международных  систем</a:t>
            </a:r>
            <a:r>
              <a:rPr lang="en-US" sz="2000" dirty="0" smtClean="0">
                <a:solidFill>
                  <a:srgbClr val="002060"/>
                </a:solidFill>
                <a:latin typeface="+mn-lt"/>
              </a:rPr>
              <a:t>:</a:t>
            </a:r>
            <a:r>
              <a:rPr lang="ru-RU" sz="2000" dirty="0" smtClean="0">
                <a:solidFill>
                  <a:srgbClr val="002060"/>
                </a:solidFill>
                <a:latin typeface="+mn-lt"/>
              </a:rPr>
              <a:t> </a:t>
            </a:r>
            <a:endParaRPr lang="ru-RU" sz="20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5" name="Объект 2"/>
          <p:cNvSpPr>
            <a:spLocks noGrp="1"/>
          </p:cNvSpPr>
          <p:nvPr>
            <p:ph type="body" sz="quarter" idx="10"/>
          </p:nvPr>
        </p:nvSpPr>
        <p:spPr>
          <a:xfrm>
            <a:off x="115818" y="4330461"/>
            <a:ext cx="11029510" cy="138278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ctr">
            <a:noAutofit/>
          </a:bodyPr>
          <a:lstStyle/>
          <a:p>
            <a:pPr marL="34920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ru-RU" sz="1600" b="1" dirty="0">
                <a:solidFill>
                  <a:srgbClr val="002060"/>
                </a:solidFill>
                <a:latin typeface="+mn-lt"/>
              </a:rPr>
              <a:t> </a:t>
            </a:r>
          </a:p>
          <a:p>
            <a:pPr marL="97200" indent="0">
              <a:lnSpc>
                <a:spcPct val="110000"/>
              </a:lnSpc>
              <a:spcBef>
                <a:spcPts val="0"/>
              </a:spcBef>
            </a:pPr>
            <a:r>
              <a:rPr lang="ru-RU" sz="1600" b="1" dirty="0">
                <a:solidFill>
                  <a:srgbClr val="002060"/>
                </a:solidFill>
                <a:latin typeface="+mn-lt"/>
              </a:rPr>
              <a:t> НП-001-15 «Общие положения обеспечения безопасности атомных станций» </a:t>
            </a:r>
            <a:endParaRPr lang="en-US" sz="1600" b="1" dirty="0">
              <a:solidFill>
                <a:srgbClr val="002060"/>
              </a:solidFill>
              <a:latin typeface="+mn-lt"/>
            </a:endParaRPr>
          </a:p>
          <a:p>
            <a:pPr marL="97200" indent="0">
              <a:lnSpc>
                <a:spcPct val="110000"/>
              </a:lnSpc>
              <a:spcBef>
                <a:spcPts val="0"/>
              </a:spcBef>
            </a:pPr>
            <a:r>
              <a:rPr lang="ru-RU" sz="1600" b="1" dirty="0">
                <a:solidFill>
                  <a:srgbClr val="002060"/>
                </a:solidFill>
                <a:latin typeface="+mn-lt"/>
              </a:rPr>
              <a:t> МЭК 61226-2020 «Атомные электростанции. Системы контроля и управления, важные для безопасности. Классификация функций контроля и управления» </a:t>
            </a:r>
            <a:endParaRPr lang="en-US" sz="1600" b="1" dirty="0">
              <a:solidFill>
                <a:srgbClr val="002060"/>
              </a:solidFill>
              <a:latin typeface="+mn-lt"/>
            </a:endParaRPr>
          </a:p>
          <a:p>
            <a:pPr marL="97200" indent="0">
              <a:lnSpc>
                <a:spcPct val="110000"/>
              </a:lnSpc>
              <a:spcBef>
                <a:spcPts val="0"/>
              </a:spcBef>
            </a:pPr>
            <a:r>
              <a:rPr lang="ru-RU" sz="1600" b="1" dirty="0">
                <a:solidFill>
                  <a:srgbClr val="002060"/>
                </a:solidFill>
                <a:latin typeface="+mn-lt"/>
              </a:rPr>
              <a:t>  МАГАТЭ </a:t>
            </a:r>
            <a:r>
              <a:rPr lang="en" sz="1600" b="1" dirty="0">
                <a:solidFill>
                  <a:srgbClr val="002060"/>
                </a:solidFill>
                <a:latin typeface="+mn-lt"/>
              </a:rPr>
              <a:t>SSR-2/1: 2016 «</a:t>
            </a:r>
            <a:r>
              <a:rPr lang="ru-RU" sz="1600" b="1" dirty="0">
                <a:solidFill>
                  <a:srgbClr val="002060"/>
                </a:solidFill>
                <a:latin typeface="+mn-lt"/>
              </a:rPr>
              <a:t>Безопасность ядерных энергетических реакторов. Требования к проектированию» </a:t>
            </a:r>
          </a:p>
          <a:p>
            <a:pPr marL="97200" indent="0">
              <a:lnSpc>
                <a:spcPct val="110000"/>
              </a:lnSpc>
              <a:spcBef>
                <a:spcPts val="0"/>
              </a:spcBef>
            </a:pPr>
            <a:r>
              <a:rPr lang="ru-RU" sz="1600" b="1" dirty="0">
                <a:solidFill>
                  <a:srgbClr val="002060"/>
                </a:solidFill>
                <a:latin typeface="+mn-lt"/>
              </a:rPr>
              <a:t>  IEEE 603-1998 «Критерии для систем безопасности АС. Описание» </a:t>
            </a:r>
            <a:endParaRPr lang="en-US" sz="1600" b="1" dirty="0">
              <a:solidFill>
                <a:srgbClr val="002060"/>
              </a:solidFill>
              <a:latin typeface="+mn-lt"/>
            </a:endParaRPr>
          </a:p>
          <a:p>
            <a:pPr marL="0" indent="0">
              <a:buNone/>
            </a:pPr>
            <a:endParaRPr lang="ru-RU" sz="1600" b="1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717438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5313" y="138128"/>
            <a:ext cx="10012391" cy="620996"/>
          </a:xfrm>
        </p:spPr>
        <p:txBody>
          <a:bodyPr>
            <a:noAutofit/>
          </a:bodyPr>
          <a:lstStyle/>
          <a:p>
            <a:pPr marL="180000" algn="ctr">
              <a:lnSpc>
                <a:spcPct val="100000"/>
              </a:lnSpc>
            </a:pPr>
            <a:r>
              <a:rPr lang="ru-RU" sz="2000" dirty="0" smtClean="0">
                <a:solidFill>
                  <a:srgbClr val="002060"/>
                </a:solidFill>
                <a:latin typeface="+mn-lt"/>
              </a:rPr>
              <a:t>Классификация </a:t>
            </a:r>
            <a:r>
              <a:rPr lang="ru-RU" sz="2000" dirty="0">
                <a:solidFill>
                  <a:srgbClr val="002060"/>
                </a:solidFill>
                <a:latin typeface="+mn-lt"/>
              </a:rPr>
              <a:t>оборудования по важности для безопасности в различных нормативных системах</a:t>
            </a:r>
            <a:br>
              <a:rPr lang="ru-RU" sz="2000" dirty="0">
                <a:solidFill>
                  <a:srgbClr val="002060"/>
                </a:solidFill>
                <a:latin typeface="+mn-lt"/>
              </a:rPr>
            </a:br>
            <a:r>
              <a:rPr lang="ru-RU" sz="2000" dirty="0">
                <a:solidFill>
                  <a:srgbClr val="002060"/>
                </a:solidFill>
                <a:latin typeface="+mn-lt"/>
              </a:rPr>
              <a:t>  </a:t>
            </a:r>
            <a:br>
              <a:rPr lang="ru-RU" sz="2000" dirty="0">
                <a:solidFill>
                  <a:srgbClr val="002060"/>
                </a:solidFill>
                <a:latin typeface="+mn-lt"/>
              </a:rPr>
            </a:br>
            <a:endParaRPr lang="ru-RU" sz="2000" dirty="0">
              <a:solidFill>
                <a:srgbClr val="002060"/>
              </a:solidFill>
              <a:latin typeface="+mn-lt"/>
            </a:endParaRPr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="" xmlns:a16="http://schemas.microsoft.com/office/drawing/2014/main" id="{86E29C26-B654-3B42-BA6F-6C4DF4630E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8729542"/>
              </p:ext>
            </p:extLst>
          </p:nvPr>
        </p:nvGraphicFramePr>
        <p:xfrm>
          <a:off x="161026" y="1046673"/>
          <a:ext cx="10777909" cy="2005733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773695">
                  <a:extLst>
                    <a:ext uri="{9D8B030D-6E8A-4147-A177-3AD203B41FA5}">
                      <a16:colId xmlns="" xmlns:a16="http://schemas.microsoft.com/office/drawing/2014/main" val="1652459296"/>
                    </a:ext>
                  </a:extLst>
                </a:gridCol>
                <a:gridCol w="2819118">
                  <a:extLst>
                    <a:ext uri="{9D8B030D-6E8A-4147-A177-3AD203B41FA5}">
                      <a16:colId xmlns="" xmlns:a16="http://schemas.microsoft.com/office/drawing/2014/main" val="1218432451"/>
                    </a:ext>
                  </a:extLst>
                </a:gridCol>
                <a:gridCol w="1297970">
                  <a:extLst>
                    <a:ext uri="{9D8B030D-6E8A-4147-A177-3AD203B41FA5}">
                      <a16:colId xmlns="" xmlns:a16="http://schemas.microsoft.com/office/drawing/2014/main" val="98644906"/>
                    </a:ext>
                  </a:extLst>
                </a:gridCol>
                <a:gridCol w="1485910">
                  <a:extLst>
                    <a:ext uri="{9D8B030D-6E8A-4147-A177-3AD203B41FA5}">
                      <a16:colId xmlns="" xmlns:a16="http://schemas.microsoft.com/office/drawing/2014/main" val="1868871592"/>
                    </a:ext>
                  </a:extLst>
                </a:gridCol>
                <a:gridCol w="2314027"/>
                <a:gridCol w="1087189">
                  <a:extLst>
                    <a:ext uri="{9D8B030D-6E8A-4147-A177-3AD203B41FA5}">
                      <a16:colId xmlns="" xmlns:a16="http://schemas.microsoft.com/office/drawing/2014/main" val="46023308"/>
                    </a:ext>
                  </a:extLst>
                </a:gridCol>
              </a:tblGrid>
              <a:tr h="2241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600" b="1" spc="4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Стандарт или РД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600" b="1" spc="4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Классы по важности для безопасности 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2815996"/>
                  </a:ext>
                </a:extLst>
              </a:tr>
              <a:tr h="2241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b="1" spc="4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ОПБ </a:t>
                      </a:r>
                      <a:r>
                        <a:rPr lang="ru-RU" sz="1600" b="1" spc="4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НП-001-15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600" b="1" spc="4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Класс</a:t>
                      </a:r>
                      <a:r>
                        <a:rPr lang="en-GB" sz="1600" b="1" spc="4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4</a:t>
                      </a:r>
                      <a:endParaRPr lang="ru-RU" sz="1600" b="1" spc="4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600" b="1" spc="4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Класс</a:t>
                      </a:r>
                      <a:r>
                        <a:rPr lang="en-GB" sz="1600" b="1" spc="4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3</a:t>
                      </a:r>
                      <a:endParaRPr lang="ru-RU" sz="1600" b="1" spc="4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600" b="1" spc="4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Класс</a:t>
                      </a:r>
                      <a:r>
                        <a:rPr lang="en-GB" sz="1600" b="1" spc="4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2</a:t>
                      </a:r>
                      <a:endParaRPr lang="ru-RU" sz="1600" b="1" spc="4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600" b="1" spc="4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Класс</a:t>
                      </a:r>
                      <a:r>
                        <a:rPr lang="en-GB" sz="1600" b="1" spc="4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1</a:t>
                      </a:r>
                      <a:endParaRPr lang="ru-RU" sz="1600" b="1" spc="4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7437111"/>
                  </a:ext>
                </a:extLst>
              </a:tr>
              <a:tr h="224192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b="1" spc="4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МАГАТЭ</a:t>
                      </a:r>
                      <a:r>
                        <a:rPr lang="ru-RU" sz="1600" b="1" spc="4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600" b="1" spc="4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SSR-2/1</a:t>
                      </a:r>
                      <a:endParaRPr lang="ru-RU" sz="1600" b="1" spc="4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-1270"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600" b="1" spc="4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Системы не важные для безопасности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600" b="1" spc="4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Системы важные для безопасности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600" b="1" spc="4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нет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80150838"/>
                  </a:ext>
                </a:extLst>
              </a:tr>
              <a:tr h="5070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600" b="1" spc="4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Системы связанные с </a:t>
                      </a:r>
                      <a:endParaRPr lang="ru-RU" sz="1600" b="1" spc="4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600" b="1" spc="4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безопасностью</a:t>
                      </a:r>
                      <a:endParaRPr lang="ru-RU" sz="1600" b="1" spc="4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600" b="1" spc="4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Системы безопасности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5968319"/>
                  </a:ext>
                </a:extLst>
              </a:tr>
              <a:tr h="2279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600" b="1" spc="4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МЭК </a:t>
                      </a:r>
                      <a:r>
                        <a:rPr lang="en-GB" sz="1600" b="1" spc="4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61226</a:t>
                      </a:r>
                      <a:endParaRPr lang="ru-RU" sz="1600" b="1" spc="4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600" b="1" spc="4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Вне классов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spc="4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Класс</a:t>
                      </a:r>
                      <a:r>
                        <a:rPr lang="en-GB" sz="1600" b="1" spc="4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GB" sz="1600" b="1" spc="4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С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600" b="1" spc="4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Класс</a:t>
                      </a:r>
                      <a:r>
                        <a:rPr lang="en-GB" sz="1600" b="1" spc="4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В</a:t>
                      </a:r>
                      <a:endParaRPr lang="ru-RU" sz="1600" b="1" spc="4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600" b="1" spc="4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Класс</a:t>
                      </a:r>
                      <a:r>
                        <a:rPr lang="en-GB" sz="1600" b="1" spc="4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А</a:t>
                      </a:r>
                      <a:endParaRPr lang="ru-RU" sz="1600" b="1" spc="4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600" b="1" spc="4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нет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86167298"/>
                  </a:ext>
                </a:extLst>
              </a:tr>
              <a:tr h="3981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 spc="4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IEEE</a:t>
                      </a:r>
                      <a:r>
                        <a:rPr lang="en-GB" sz="1600" b="1" spc="4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603</a:t>
                      </a:r>
                      <a:endParaRPr lang="ru-RU" sz="1600" b="1" spc="4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600" b="1" spc="4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Не класс</a:t>
                      </a:r>
                      <a:r>
                        <a:rPr lang="en-US" sz="1600" b="1" spc="4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1E</a:t>
                      </a:r>
                      <a:endParaRPr lang="ru-RU" sz="1600" b="1" spc="4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600" b="1" spc="4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Класс </a:t>
                      </a:r>
                      <a:r>
                        <a:rPr lang="en-GB" sz="1600" b="1" spc="4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</a:t>
                      </a:r>
                      <a:r>
                        <a:rPr lang="en-US" sz="1600" b="1" spc="4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E</a:t>
                      </a:r>
                      <a:endParaRPr lang="ru-RU" sz="1600" b="1" spc="4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600" b="1" spc="4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нет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22513373"/>
                  </a:ext>
                </a:extLst>
              </a:tr>
            </a:tbl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713915" y="3485177"/>
            <a:ext cx="9504989" cy="546233"/>
          </a:xfrm>
          <a:prstGeom prst="rect">
            <a:avLst/>
          </a:prstGeom>
        </p:spPr>
        <p:txBody>
          <a:bodyPr lIns="0" tIns="0" rIns="0" bIns="0"/>
          <a:lstStyle>
            <a:lvl1pPr algn="l" defTabSz="121807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64" b="1" kern="120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algn="ctr"/>
            <a:r>
              <a:rPr lang="ru-RU" sz="2000" dirty="0" smtClean="0">
                <a:solidFill>
                  <a:srgbClr val="002060"/>
                </a:solidFill>
                <a:latin typeface="+mn-lt"/>
              </a:rPr>
              <a:t> Классификация по важности для безопасности существенно  различается для каждой из 4-х систем </a:t>
            </a:r>
            <a:endParaRPr lang="ru-RU" sz="20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7" name="Объект 2"/>
          <p:cNvSpPr>
            <a:spLocks noGrp="1"/>
          </p:cNvSpPr>
          <p:nvPr>
            <p:ph type="body" sz="quarter" idx="10"/>
          </p:nvPr>
        </p:nvSpPr>
        <p:spPr>
          <a:xfrm>
            <a:off x="161026" y="4364965"/>
            <a:ext cx="10894671" cy="1794295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ctr">
            <a:noAutofit/>
          </a:bodyPr>
          <a:lstStyle/>
          <a:p>
            <a:pPr marL="252000" indent="0">
              <a:lnSpc>
                <a:spcPct val="120000"/>
              </a:lnSpc>
              <a:spcBef>
                <a:spcPts val="600"/>
              </a:spcBef>
              <a:buNone/>
            </a:pPr>
            <a:endParaRPr lang="ru-RU" sz="1600" b="1" dirty="0">
              <a:solidFill>
                <a:srgbClr val="002060"/>
              </a:solidFill>
              <a:latin typeface="+mn-lt"/>
            </a:endParaRPr>
          </a:p>
          <a:p>
            <a:pPr marL="72000" indent="0">
              <a:lnSpc>
                <a:spcPct val="120000"/>
              </a:lnSpc>
              <a:spcBef>
                <a:spcPts val="0"/>
              </a:spcBef>
            </a:pPr>
            <a:r>
              <a:rPr lang="ru-RU" sz="1600" b="1" dirty="0">
                <a:solidFill>
                  <a:srgbClr val="002060"/>
                </a:solidFill>
                <a:latin typeface="+mn-lt"/>
              </a:rPr>
              <a:t> Только в НП-001-15 классифицируется по безопасности ВСЕ оборудование, включая такое, отказ которого может привести к </a:t>
            </a:r>
            <a:r>
              <a:rPr lang="ru-RU" sz="1600" b="1" dirty="0" err="1">
                <a:solidFill>
                  <a:srgbClr val="002060"/>
                </a:solidFill>
                <a:latin typeface="+mn-lt"/>
              </a:rPr>
              <a:t>запроектным</a:t>
            </a:r>
            <a:r>
              <a:rPr lang="ru-RU" sz="1600" b="1" dirty="0">
                <a:solidFill>
                  <a:srgbClr val="002060"/>
                </a:solidFill>
                <a:latin typeface="+mn-lt"/>
              </a:rPr>
              <a:t> авариям с разрушением </a:t>
            </a:r>
            <a:r>
              <a:rPr lang="ru-RU" sz="1600" b="1" dirty="0" err="1">
                <a:solidFill>
                  <a:srgbClr val="002060"/>
                </a:solidFill>
                <a:latin typeface="+mn-lt"/>
              </a:rPr>
              <a:t>твэлов</a:t>
            </a:r>
            <a:r>
              <a:rPr lang="ru-RU" sz="1600" b="1" dirty="0">
                <a:solidFill>
                  <a:srgbClr val="002060"/>
                </a:solidFill>
                <a:latin typeface="+mn-lt"/>
              </a:rPr>
              <a:t> (Класс 1), с расширением классификации по назначению (системы НЭ и безопасности) и по характеру выполняемых функций (защитные, локализующие, обеспечивающие, управляющие). </a:t>
            </a:r>
          </a:p>
          <a:p>
            <a:pPr marL="72000" indent="0">
              <a:lnSpc>
                <a:spcPct val="120000"/>
              </a:lnSpc>
              <a:spcBef>
                <a:spcPts val="0"/>
              </a:spcBef>
            </a:pPr>
            <a:r>
              <a:rPr lang="ru-RU" sz="1600" b="1" dirty="0">
                <a:solidFill>
                  <a:srgbClr val="002060"/>
                </a:solidFill>
                <a:latin typeface="+mn-lt"/>
              </a:rPr>
              <a:t> Три другие международные нормативные системы классификации существенно «проигрывают» Российской системе по отсутствию «Класса 1», многофункциональности, многообразию и широте охвата. </a:t>
            </a:r>
            <a:endParaRPr lang="en-US" sz="1600" b="1" dirty="0">
              <a:solidFill>
                <a:srgbClr val="002060"/>
              </a:solidFill>
              <a:latin typeface="+mn-lt"/>
            </a:endParaRPr>
          </a:p>
          <a:p>
            <a:pPr marL="0" indent="0">
              <a:buNone/>
            </a:pPr>
            <a:endParaRPr lang="ru-RU" sz="1600" b="1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742540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3659" y="278510"/>
            <a:ext cx="9504989" cy="572629"/>
          </a:xfrm>
        </p:spPr>
        <p:txBody>
          <a:bodyPr>
            <a:noAutofit/>
          </a:bodyPr>
          <a:lstStyle/>
          <a:p>
            <a:pPr algn="ctr"/>
            <a:r>
              <a:rPr lang="ru-RU" sz="2000" dirty="0">
                <a:solidFill>
                  <a:srgbClr val="002060"/>
                </a:solidFill>
                <a:latin typeface="+mn-lt"/>
              </a:rPr>
              <a:t>Сравнение отечественных и международных требований к разработке цифровых систем безопасности АС</a:t>
            </a:r>
            <a:br>
              <a:rPr lang="ru-RU" sz="2000" dirty="0">
                <a:solidFill>
                  <a:srgbClr val="002060"/>
                </a:solidFill>
                <a:latin typeface="+mn-lt"/>
              </a:rPr>
            </a:br>
            <a:endParaRPr lang="ru-RU" sz="20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type="body" sz="quarter" idx="10"/>
          </p:nvPr>
        </p:nvSpPr>
        <p:spPr>
          <a:xfrm>
            <a:off x="173327" y="1024307"/>
            <a:ext cx="10775647" cy="2587286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ctr">
            <a:normAutofit fontScale="92500"/>
          </a:bodyPr>
          <a:lstStyle/>
          <a:p>
            <a:pPr indent="0">
              <a:lnSpc>
                <a:spcPct val="120000"/>
              </a:lnSpc>
              <a:spcBef>
                <a:spcPts val="732"/>
              </a:spcBef>
              <a:buNone/>
            </a:pPr>
            <a:r>
              <a:rPr lang="ru-RU" sz="1600" b="1" dirty="0">
                <a:solidFill>
                  <a:srgbClr val="002060"/>
                </a:solidFill>
                <a:latin typeface="+mn-lt"/>
              </a:rPr>
              <a:t> В РФ до сих пор не создана  законченная система НТД с общими требованиями к разработке цифровых систем безопасности АС, поэтому для анализа и определения задачи гармонизации выбраны лишь РД, устанавливающие требования к СУЗ (ГОСТ 26843-86, НП-087-07, НП-001-15 и НП-026-16</a:t>
            </a:r>
            <a:r>
              <a:rPr lang="ru-RU" sz="1600" b="1" dirty="0" smtClean="0">
                <a:solidFill>
                  <a:srgbClr val="002060"/>
                </a:solidFill>
                <a:latin typeface="+mn-lt"/>
              </a:rPr>
              <a:t>).</a:t>
            </a:r>
            <a:endParaRPr lang="ru-RU" sz="1600" b="1" dirty="0">
              <a:solidFill>
                <a:srgbClr val="002060"/>
              </a:solidFill>
              <a:latin typeface="+mn-lt"/>
            </a:endParaRPr>
          </a:p>
          <a:p>
            <a:pPr indent="0">
              <a:lnSpc>
                <a:spcPct val="120000"/>
              </a:lnSpc>
              <a:spcBef>
                <a:spcPts val="732"/>
              </a:spcBef>
              <a:buNone/>
            </a:pPr>
            <a:r>
              <a:rPr lang="ru-RU" sz="1600" b="1" dirty="0">
                <a:solidFill>
                  <a:srgbClr val="002060"/>
                </a:solidFill>
                <a:latin typeface="+mn-lt"/>
              </a:rPr>
              <a:t>Эти РД сравнивались на международном уровне со стандартами</a:t>
            </a:r>
            <a:r>
              <a:rPr lang="en-US" sz="1600" b="1" dirty="0">
                <a:solidFill>
                  <a:srgbClr val="002060"/>
                </a:solidFill>
                <a:latin typeface="+mn-lt"/>
              </a:rPr>
              <a:t> IEEE </a:t>
            </a:r>
            <a:r>
              <a:rPr lang="ru-RU" sz="1600" b="1" dirty="0">
                <a:solidFill>
                  <a:srgbClr val="002060"/>
                </a:solidFill>
                <a:latin typeface="+mn-lt"/>
              </a:rPr>
              <a:t>как</a:t>
            </a:r>
            <a:r>
              <a:rPr lang="en-US" sz="1600" b="1" dirty="0">
                <a:solidFill>
                  <a:srgbClr val="002060"/>
                </a:solidFill>
                <a:latin typeface="+mn-lt"/>
              </a:rPr>
              <a:t> </a:t>
            </a:r>
            <a:r>
              <a:rPr lang="ru-RU" sz="1600" b="1" dirty="0">
                <a:solidFill>
                  <a:srgbClr val="002060"/>
                </a:solidFill>
                <a:latin typeface="+mn-lt"/>
              </a:rPr>
              <a:t>признанного лидера «цифрового» направления требований.</a:t>
            </a:r>
          </a:p>
          <a:p>
            <a:pPr indent="0">
              <a:lnSpc>
                <a:spcPct val="120000"/>
              </a:lnSpc>
              <a:spcBef>
                <a:spcPts val="732"/>
              </a:spcBef>
              <a:buNone/>
            </a:pPr>
            <a:r>
              <a:rPr lang="ru-RU" sz="1600" b="1" dirty="0">
                <a:solidFill>
                  <a:srgbClr val="002060"/>
                </a:solidFill>
                <a:latin typeface="+mn-lt"/>
              </a:rPr>
              <a:t>Проведенный анализ показал, что стандарты </a:t>
            </a:r>
            <a:r>
              <a:rPr lang="en" sz="1600" b="1" dirty="0">
                <a:solidFill>
                  <a:srgbClr val="002060"/>
                </a:solidFill>
                <a:latin typeface="+mn-lt"/>
              </a:rPr>
              <a:t>IEEE </a:t>
            </a:r>
            <a:r>
              <a:rPr lang="ru-RU" sz="1600" b="1" dirty="0">
                <a:solidFill>
                  <a:srgbClr val="002060"/>
                </a:solidFill>
                <a:latin typeface="+mn-lt"/>
              </a:rPr>
              <a:t>(</a:t>
            </a:r>
            <a:r>
              <a:rPr lang="en" sz="1600" b="1" dirty="0">
                <a:solidFill>
                  <a:srgbClr val="002060"/>
                </a:solidFill>
                <a:latin typeface="+mn-lt"/>
              </a:rPr>
              <a:t>Std 603-1998 </a:t>
            </a:r>
            <a:r>
              <a:rPr lang="ru-RU" sz="1600" b="1" dirty="0">
                <a:solidFill>
                  <a:srgbClr val="002060"/>
                </a:solidFill>
                <a:latin typeface="+mn-lt"/>
              </a:rPr>
              <a:t>и</a:t>
            </a:r>
            <a:r>
              <a:rPr lang="en" sz="1600" b="1" dirty="0">
                <a:solidFill>
                  <a:srgbClr val="002060"/>
                </a:solidFill>
                <a:latin typeface="+mn-lt"/>
              </a:rPr>
              <a:t> Std 7-4.3.2-1998</a:t>
            </a:r>
            <a:r>
              <a:rPr lang="ru-RU" sz="1600" b="1" dirty="0">
                <a:solidFill>
                  <a:srgbClr val="002060"/>
                </a:solidFill>
                <a:latin typeface="+mn-lt"/>
              </a:rPr>
              <a:t>)</a:t>
            </a:r>
            <a:r>
              <a:rPr lang="en" sz="1600" b="1" dirty="0">
                <a:solidFill>
                  <a:srgbClr val="002060"/>
                </a:solidFill>
                <a:latin typeface="+mn-lt"/>
              </a:rPr>
              <a:t> </a:t>
            </a:r>
            <a:r>
              <a:rPr lang="ru-RU" sz="1600" b="1" dirty="0">
                <a:solidFill>
                  <a:srgbClr val="002060"/>
                </a:solidFill>
                <a:latin typeface="+mn-lt"/>
              </a:rPr>
              <a:t>являются хорошо структурированными и сбалансированными документами высшего уровня, в которых описаны основные критерии, а также общие функциональные и проектные требования к управляющей и измерительной частям систем безопасности всех типов.   </a:t>
            </a:r>
            <a:endParaRPr lang="en-US" sz="16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08655" y="3784761"/>
            <a:ext cx="9504989" cy="33108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algn="l" defTabSz="121807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64" b="1" kern="120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ru-RU" sz="2000" smtClean="0">
                <a:solidFill>
                  <a:srgbClr val="002060"/>
                </a:solidFill>
                <a:latin typeface="+mn-lt"/>
              </a:rPr>
              <a:t>Результаты сравнения – анализ Российских стандартов и требований к СУЗ</a:t>
            </a:r>
            <a:br>
              <a:rPr lang="ru-RU" sz="2000" smtClean="0">
                <a:solidFill>
                  <a:srgbClr val="002060"/>
                </a:solidFill>
                <a:latin typeface="+mn-lt"/>
              </a:rPr>
            </a:br>
            <a:endParaRPr lang="ru-RU" sz="20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5" name="Объект 2"/>
          <p:cNvSpPr>
            <a:spLocks noGrp="1"/>
          </p:cNvSpPr>
          <p:nvPr>
            <p:ph type="body" sz="quarter" idx="10"/>
          </p:nvPr>
        </p:nvSpPr>
        <p:spPr>
          <a:xfrm>
            <a:off x="219334" y="4115850"/>
            <a:ext cx="10775647" cy="2029037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ctr">
            <a:normAutofit fontScale="92500" lnSpcReduction="10000"/>
          </a:bodyPr>
          <a:lstStyle/>
          <a:p>
            <a:pPr indent="0">
              <a:lnSpc>
                <a:spcPct val="120000"/>
              </a:lnSpc>
              <a:spcBef>
                <a:spcPts val="732"/>
              </a:spcBef>
              <a:buNone/>
            </a:pPr>
            <a:r>
              <a:rPr lang="ru-RU" sz="1600" b="1" dirty="0">
                <a:solidFill>
                  <a:srgbClr val="002060"/>
                </a:solidFill>
                <a:latin typeface="+mn-lt"/>
              </a:rPr>
              <a:t> К сожалению, отсутствуют Российские аналоги, область применения и назначение которых полностью совпадала бы с </a:t>
            </a:r>
            <a:r>
              <a:rPr lang="en" sz="1600" b="1" dirty="0">
                <a:solidFill>
                  <a:srgbClr val="002060"/>
                </a:solidFill>
                <a:latin typeface="+mn-lt"/>
              </a:rPr>
              <a:t>IEEE, </a:t>
            </a:r>
            <a:r>
              <a:rPr lang="ru-RU" sz="1600" b="1" dirty="0">
                <a:solidFill>
                  <a:srgbClr val="002060"/>
                </a:solidFill>
                <a:latin typeface="+mn-lt"/>
              </a:rPr>
              <a:t>и в которых был бы реализован такой же системный и сбалансированный подход. </a:t>
            </a:r>
          </a:p>
          <a:p>
            <a:pPr indent="0">
              <a:lnSpc>
                <a:spcPct val="120000"/>
              </a:lnSpc>
              <a:spcBef>
                <a:spcPts val="732"/>
              </a:spcBef>
              <a:buNone/>
            </a:pPr>
            <a:r>
              <a:rPr lang="ru-RU" sz="1600" b="1" dirty="0">
                <a:solidFill>
                  <a:srgbClr val="002060"/>
                </a:solidFill>
                <a:latin typeface="+mn-lt"/>
              </a:rPr>
              <a:t>В Российских стандартах часто не соблюдается принятая в международном сообществе терминология (определения системы защиты, квалификации оборудования, </a:t>
            </a:r>
            <a:r>
              <a:rPr lang="ru-RU" sz="1600" b="1" dirty="0" smtClean="0">
                <a:solidFill>
                  <a:srgbClr val="002060"/>
                </a:solidFill>
                <a:latin typeface="+mn-lt"/>
              </a:rPr>
              <a:t>и </a:t>
            </a:r>
            <a:r>
              <a:rPr lang="ru-RU" sz="1600" b="1" dirty="0">
                <a:solidFill>
                  <a:srgbClr val="002060"/>
                </a:solidFill>
                <a:latin typeface="+mn-lt"/>
              </a:rPr>
              <a:t>т.п.). Например, классификация систем и категоризация функций по их важности для безопасности АС проводятся отдельно. </a:t>
            </a:r>
          </a:p>
          <a:p>
            <a:pPr indent="0">
              <a:lnSpc>
                <a:spcPct val="120000"/>
              </a:lnSpc>
              <a:spcBef>
                <a:spcPts val="732"/>
              </a:spcBef>
              <a:buNone/>
            </a:pPr>
            <a:r>
              <a:rPr lang="ru-RU" sz="1600" b="1" dirty="0">
                <a:solidFill>
                  <a:srgbClr val="002060"/>
                </a:solidFill>
                <a:latin typeface="+mn-lt"/>
              </a:rPr>
              <a:t>Это – одна из причин, по которым гармонизация российских и международных стандартов является весьма непростой задачей</a:t>
            </a:r>
            <a:r>
              <a:rPr lang="ru-RU" sz="1600" b="1" dirty="0" smtClean="0">
                <a:solidFill>
                  <a:srgbClr val="002060"/>
                </a:solidFill>
                <a:latin typeface="+mn-lt"/>
              </a:rPr>
              <a:t>.</a:t>
            </a:r>
            <a:endParaRPr lang="ru-RU" sz="1600" b="1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05928884"/>
      </p:ext>
    </p:extLst>
  </p:cSld>
  <p:clrMapOvr>
    <a:masterClrMapping/>
  </p:clrMapOvr>
</p:sld>
</file>

<file path=ppt/theme/theme1.xml><?xml version="1.0" encoding="utf-8"?>
<a:theme xmlns:a="http://schemas.openxmlformats.org/drawingml/2006/main" name="Титульный слайд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_16x9_white_template" id="{815E4B3B-8E01-5242-B9F1-F7029D6381FB}" vid="{541B8C7B-4633-2E45-B746-A05B8E1543F8}"/>
    </a:ext>
  </a:extLst>
</a:theme>
</file>

<file path=ppt/theme/theme2.xml><?xml version="1.0" encoding="utf-8"?>
<a:theme xmlns:a="http://schemas.openxmlformats.org/drawingml/2006/main" name="Перебивочный слайд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_16x9_white_template" id="{815E4B3B-8E01-5242-B9F1-F7029D6381FB}" vid="{6BE6B458-93C6-814D-A81B-47849E6A55A1}"/>
    </a:ext>
  </a:extLst>
</a:theme>
</file>

<file path=ppt/theme/theme3.xml><?xml version="1.0" encoding="utf-8"?>
<a:theme xmlns:a="http://schemas.openxmlformats.org/drawingml/2006/main" name="Текст картинка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_16x9_white_template" id="{815E4B3B-8E01-5242-B9F1-F7029D6381FB}" vid="{7389C019-FE70-D24D-871A-DAD941594136}"/>
    </a:ext>
  </a:extLst>
</a:theme>
</file>

<file path=ppt/theme/theme4.xml><?xml version="1.0" encoding="utf-8"?>
<a:theme xmlns:a="http://schemas.openxmlformats.org/drawingml/2006/main" name="Текст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_16x9_white_template" id="{815E4B3B-8E01-5242-B9F1-F7029D6381FB}" vid="{7389C019-FE70-D24D-871A-DAD941594136}"/>
    </a:ext>
  </a:extLst>
</a:theme>
</file>

<file path=ppt/theme/theme5.xml><?xml version="1.0" encoding="utf-8"?>
<a:theme xmlns:a="http://schemas.openxmlformats.org/drawingml/2006/main" name="Диаграммы">
  <a:themeElements>
    <a:clrScheme name="тема для слайдов с диаграммами">
      <a:dk1>
        <a:srgbClr val="414042"/>
      </a:dk1>
      <a:lt1>
        <a:sysClr val="window" lastClr="FFFFFF"/>
      </a:lt1>
      <a:dk2>
        <a:srgbClr val="FFFFFF"/>
      </a:dk2>
      <a:lt2>
        <a:srgbClr val="FFFFFF"/>
      </a:lt2>
      <a:accent1>
        <a:srgbClr val="293D6D"/>
      </a:accent1>
      <a:accent2>
        <a:srgbClr val="456EA9"/>
      </a:accent2>
      <a:accent3>
        <a:srgbClr val="68B0E0"/>
      </a:accent3>
      <a:accent4>
        <a:srgbClr val="ACC44D"/>
      </a:accent4>
      <a:accent5>
        <a:srgbClr val="4C9D8D"/>
      </a:accent5>
      <a:accent6>
        <a:srgbClr val="7F7F7F"/>
      </a:accent6>
      <a:hlink>
        <a:srgbClr val="414042"/>
      </a:hlink>
      <a:folHlink>
        <a:srgbClr val="41404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_16x9_white_template" id="{815E4B3B-8E01-5242-B9F1-F7029D6381FB}" vid="{7389C019-FE70-D24D-871A-DAD941594136}"/>
    </a:ext>
  </a:extLst>
</a:theme>
</file>

<file path=ppt/theme/theme6.xml><?xml version="1.0" encoding="utf-8"?>
<a:theme xmlns:a="http://schemas.openxmlformats.org/drawingml/2006/main" name="Текст диаграмма">
  <a:themeElements>
    <a:clrScheme name="тема для слайдов текст-диаграмма">
      <a:dk1>
        <a:srgbClr val="414042"/>
      </a:dk1>
      <a:lt1>
        <a:sysClr val="window" lastClr="FFFFFF"/>
      </a:lt1>
      <a:dk2>
        <a:srgbClr val="FFFFFF"/>
      </a:dk2>
      <a:lt2>
        <a:srgbClr val="FFFFFF"/>
      </a:lt2>
      <a:accent1>
        <a:srgbClr val="EBA444"/>
      </a:accent1>
      <a:accent2>
        <a:srgbClr val="F06942"/>
      </a:accent2>
      <a:accent3>
        <a:srgbClr val="AD5483"/>
      </a:accent3>
      <a:accent4>
        <a:srgbClr val="456EA9"/>
      </a:accent4>
      <a:accent5>
        <a:srgbClr val="68B0E0"/>
      </a:accent5>
      <a:accent6>
        <a:srgbClr val="259789"/>
      </a:accent6>
      <a:hlink>
        <a:srgbClr val="414042"/>
      </a:hlink>
      <a:folHlink>
        <a:srgbClr val="41404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_16x9_white_template" id="{815E4B3B-8E01-5242-B9F1-F7029D6381FB}" vid="{7389C019-FE70-D24D-871A-DAD941594136}"/>
    </a:ext>
  </a:extLst>
</a:theme>
</file>

<file path=ppt/theme/theme7.xml><?xml version="1.0" encoding="utf-8"?>
<a:theme xmlns:a="http://schemas.openxmlformats.org/drawingml/2006/main" name="Заключительный слайд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00DAE905-2894-9645-87E8-4A089C61D1E7}" vid="{BB001172-481D-5B4F-A54A-4F845D4C8301}"/>
    </a:ext>
  </a:extLst>
</a:theme>
</file>

<file path=ppt/theme/theme8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Презентация_финал_26.08.2021+</Template>
  <TotalTime>25244</TotalTime>
  <Words>1652</Words>
  <Application>Microsoft Office PowerPoint</Application>
  <PresentationFormat>Широкоэкранный</PresentationFormat>
  <Paragraphs>133</Paragraphs>
  <Slides>13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7</vt:i4>
      </vt:variant>
      <vt:variant>
        <vt:lpstr>Заголовки слайдов</vt:lpstr>
      </vt:variant>
      <vt:variant>
        <vt:i4>13</vt:i4>
      </vt:variant>
    </vt:vector>
  </HeadingPairs>
  <TitlesOfParts>
    <vt:vector size="25" baseType="lpstr">
      <vt:lpstr>Arial</vt:lpstr>
      <vt:lpstr>Calibri</vt:lpstr>
      <vt:lpstr>Rosatom Light</vt:lpstr>
      <vt:lpstr>Times New Roman</vt:lpstr>
      <vt:lpstr>Wingdings</vt:lpstr>
      <vt:lpstr>Титульный слайд</vt:lpstr>
      <vt:lpstr>Перебивочный слайд</vt:lpstr>
      <vt:lpstr>Текст картинка</vt:lpstr>
      <vt:lpstr>Текст</vt:lpstr>
      <vt:lpstr>Диаграммы</vt:lpstr>
      <vt:lpstr>Текст диаграмма</vt:lpstr>
      <vt:lpstr>Заключительный слайд</vt:lpstr>
      <vt:lpstr>Cравнение и гармонизация отечественных и международных  нормативных документов, регламентирующих разработку и внедрение  цифровых систем контроля и управления АС </vt:lpstr>
      <vt:lpstr>Международные организации по стандартам в области АСУ ТП АС</vt:lpstr>
      <vt:lpstr>Почему в Российской Федерации возникла особая ситуация с «атомными» стандартами?</vt:lpstr>
      <vt:lpstr>Гармонизация отечественных и зарубежных атомных  стандартов  </vt:lpstr>
      <vt:lpstr>Принципы сотрудничества ТК 45 МЭК и МАГАТЭ</vt:lpstr>
      <vt:lpstr>Руководства и требования МАГАТЭ – высший уровень иерархии для стандартов ТК 45 ПК 45А МЭК</vt:lpstr>
      <vt:lpstr>  Структура построения и иерархия серии отечественных «атомных» стандартов </vt:lpstr>
      <vt:lpstr>Классификация оборудования по важности для безопасности в различных нормативных системах    </vt:lpstr>
      <vt:lpstr>Сравнение отечественных и международных требований к разработке цифровых систем безопасности АС </vt:lpstr>
      <vt:lpstr>Результаты сравнения – анализ требований IEEE к цифровым системам безопасности АС </vt:lpstr>
      <vt:lpstr>Предложение о гармонизации Российских НТД с ориентацией на МЭК в виде «ГОСТ Р МЭК» 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Цели проекта</dc:title>
  <dc:creator>Skripnik</dc:creator>
  <cp:lastModifiedBy>Чебышов Сергей Борисович</cp:lastModifiedBy>
  <cp:revision>148</cp:revision>
  <dcterms:created xsi:type="dcterms:W3CDTF">2021-06-23T03:05:46Z</dcterms:created>
  <dcterms:modified xsi:type="dcterms:W3CDTF">2022-01-24T06:43:37Z</dcterms:modified>
</cp:coreProperties>
</file>